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sldIdLst>
    <p:sldId id="256" r:id="rId2"/>
    <p:sldId id="257" r:id="rId3"/>
    <p:sldId id="258" r:id="rId4"/>
    <p:sldId id="263" r:id="rId5"/>
    <p:sldId id="264" r:id="rId6"/>
    <p:sldId id="259" r:id="rId7"/>
    <p:sldId id="260" r:id="rId8"/>
    <p:sldId id="267" r:id="rId9"/>
    <p:sldId id="268" r:id="rId10"/>
    <p:sldId id="266" r:id="rId11"/>
    <p:sldId id="272" r:id="rId12"/>
    <p:sldId id="270" r:id="rId13"/>
    <p:sldId id="276" r:id="rId14"/>
    <p:sldId id="273" r:id="rId15"/>
    <p:sldId id="277" r:id="rId16"/>
    <p:sldId id="271" r:id="rId17"/>
    <p:sldId id="274" r:id="rId18"/>
    <p:sldId id="275" r:id="rId19"/>
    <p:sldId id="269" r:id="rId20"/>
    <p:sldId id="265" r:id="rId21"/>
    <p:sldId id="26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85" d="100"/>
          <a:sy n="85" d="100"/>
        </p:scale>
        <p:origin x="1843"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40FF12-E72E-4276-B90F-DD29DC2523D4}" type="datetimeFigureOut">
              <a:rPr lang="en-US" smtClean="0"/>
              <a:pPr/>
              <a:t>10/19/22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74A4D-4D13-4079-84B3-0513D2E6012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74A4D-4D13-4079-84B3-0513D2E6012C}"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869F20BC-7966-46A8-A839-C5F2ABE383C6}" type="datetimeFigureOut">
              <a:rPr lang="en-US" smtClean="0"/>
              <a:pPr/>
              <a:t>10/19/22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5706275-8733-4BA0-AC9D-79D0F7BACDA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69F20BC-7966-46A8-A839-C5F2ABE383C6}" type="datetimeFigureOut">
              <a:rPr lang="en-US" smtClean="0"/>
              <a:pPr/>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06275-8733-4BA0-AC9D-79D0F7BACDA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69F20BC-7966-46A8-A839-C5F2ABE383C6}" type="datetimeFigureOut">
              <a:rPr lang="en-US" smtClean="0"/>
              <a:pPr/>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06275-8733-4BA0-AC9D-79D0F7BACDA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69F20BC-7966-46A8-A839-C5F2ABE383C6}" type="datetimeFigureOut">
              <a:rPr lang="en-US" smtClean="0"/>
              <a:pPr/>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06275-8733-4BA0-AC9D-79D0F7BACDA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69F20BC-7966-46A8-A839-C5F2ABE383C6}" type="datetimeFigureOut">
              <a:rPr lang="en-US" smtClean="0"/>
              <a:pPr/>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06275-8733-4BA0-AC9D-79D0F7BACDA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69F20BC-7966-46A8-A839-C5F2ABE383C6}" type="datetimeFigureOut">
              <a:rPr lang="en-US" smtClean="0"/>
              <a:pPr/>
              <a:t>10/19/22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06275-8733-4BA0-AC9D-79D0F7BACDA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69F20BC-7966-46A8-A839-C5F2ABE383C6}" type="datetimeFigureOut">
              <a:rPr lang="en-US" smtClean="0"/>
              <a:pPr/>
              <a:t>10/19/22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706275-8733-4BA0-AC9D-79D0F7BACDA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869F20BC-7966-46A8-A839-C5F2ABE383C6}" type="datetimeFigureOut">
              <a:rPr lang="en-US" smtClean="0"/>
              <a:pPr/>
              <a:t>10/19/22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706275-8733-4BA0-AC9D-79D0F7BACDA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9F20BC-7966-46A8-A839-C5F2ABE383C6}" type="datetimeFigureOut">
              <a:rPr lang="en-US" smtClean="0"/>
              <a:pPr/>
              <a:t>10/19/22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706275-8733-4BA0-AC9D-79D0F7BACDA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69F20BC-7966-46A8-A839-C5F2ABE383C6}" type="datetimeFigureOut">
              <a:rPr lang="en-US" smtClean="0"/>
              <a:pPr/>
              <a:t>10/19/22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06275-8733-4BA0-AC9D-79D0F7BACDA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69F20BC-7966-46A8-A839-C5F2ABE383C6}" type="datetimeFigureOut">
              <a:rPr lang="en-US" smtClean="0"/>
              <a:pPr/>
              <a:t>10/19/22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5706275-8733-4BA0-AC9D-79D0F7BACDA2}"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69F20BC-7966-46A8-A839-C5F2ABE383C6}" type="datetimeFigureOut">
              <a:rPr lang="en-US" smtClean="0"/>
              <a:pPr/>
              <a:t>10/19/22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5706275-8733-4BA0-AC9D-79D0F7BACDA2}"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1676400"/>
            <a:ext cx="8839200" cy="1754326"/>
          </a:xfrm>
          <a:prstGeom prst="rect">
            <a:avLst/>
          </a:prstGeom>
          <a:noFill/>
        </p:spPr>
        <p:txBody>
          <a:bodyPr wrap="square" rtlCol="0">
            <a:spAutoFit/>
          </a:bodyPr>
          <a:lstStyle/>
          <a:p>
            <a:r>
              <a:rPr lang="en-US" sz="5400" dirty="0">
                <a:solidFill>
                  <a:srgbClr val="C00000"/>
                </a:solidFill>
                <a:latin typeface="Algerian" pitchFamily="82" charset="0"/>
              </a:rPr>
              <a:t>Bird recognition &amp; </a:t>
            </a:r>
          </a:p>
          <a:p>
            <a:r>
              <a:rPr lang="en-US" sz="5400" dirty="0">
                <a:solidFill>
                  <a:srgbClr val="C00000"/>
                </a:solidFill>
                <a:latin typeface="Algerian" pitchFamily="82" charset="0"/>
              </a:rPr>
              <a:t>Prevention system  </a:t>
            </a:r>
          </a:p>
        </p:txBody>
      </p:sp>
      <p:sp>
        <p:nvSpPr>
          <p:cNvPr id="6" name="TextBox 5"/>
          <p:cNvSpPr txBox="1"/>
          <p:nvPr/>
        </p:nvSpPr>
        <p:spPr>
          <a:xfrm>
            <a:off x="1905000" y="3810000"/>
            <a:ext cx="6705600" cy="523220"/>
          </a:xfrm>
          <a:prstGeom prst="rect">
            <a:avLst/>
          </a:prstGeom>
          <a:noFill/>
        </p:spPr>
        <p:txBody>
          <a:bodyPr wrap="square" rtlCol="0">
            <a:spAutoFit/>
          </a:bodyPr>
          <a:lstStyle/>
          <a:p>
            <a:r>
              <a:rPr lang="en-US" sz="2800" b="1" dirty="0">
                <a:latin typeface="Arial Unicode MS" pitchFamily="34" charset="-128"/>
                <a:ea typeface="Arial Unicode MS" pitchFamily="34" charset="-128"/>
                <a:cs typeface="Arial Unicode MS" pitchFamily="34" charset="-128"/>
              </a:rPr>
              <a:t>Faculty Guide:  </a:t>
            </a:r>
            <a:r>
              <a:rPr lang="en-US" sz="2800" b="1" dirty="0" err="1">
                <a:latin typeface="Arial Unicode MS" pitchFamily="34" charset="-128"/>
                <a:ea typeface="Arial Unicode MS" pitchFamily="34" charset="-128"/>
                <a:cs typeface="Arial Unicode MS" pitchFamily="34" charset="-128"/>
              </a:rPr>
              <a:t>Abhay</a:t>
            </a:r>
            <a:r>
              <a:rPr lang="en-US" sz="2800" b="1" dirty="0">
                <a:latin typeface="Arial Unicode MS" pitchFamily="34" charset="-128"/>
                <a:ea typeface="Arial Unicode MS" pitchFamily="34" charset="-128"/>
                <a:cs typeface="Arial Unicode MS" pitchFamily="34" charset="-128"/>
              </a:rPr>
              <a:t> </a:t>
            </a:r>
            <a:r>
              <a:rPr lang="en-US" sz="2800" b="1" dirty="0" err="1">
                <a:latin typeface="Arial Unicode MS" pitchFamily="34" charset="-128"/>
                <a:ea typeface="Arial Unicode MS" pitchFamily="34" charset="-128"/>
                <a:cs typeface="Arial Unicode MS" pitchFamily="34" charset="-128"/>
              </a:rPr>
              <a:t>Upadhyay</a:t>
            </a:r>
            <a:endParaRPr lang="en-US" sz="2800" b="1" dirty="0">
              <a:latin typeface="Arial Unicode MS" pitchFamily="34" charset="-128"/>
              <a:ea typeface="Arial Unicode MS" pitchFamily="34" charset="-128"/>
              <a:cs typeface="Arial Unicode MS" pitchFamily="34" charset="-128"/>
            </a:endParaRPr>
          </a:p>
        </p:txBody>
      </p:sp>
      <p:sp>
        <p:nvSpPr>
          <p:cNvPr id="7" name="TextBox 6"/>
          <p:cNvSpPr txBox="1"/>
          <p:nvPr/>
        </p:nvSpPr>
        <p:spPr>
          <a:xfrm>
            <a:off x="685800" y="1066800"/>
            <a:ext cx="950388" cy="523220"/>
          </a:xfrm>
          <a:prstGeom prst="rect">
            <a:avLst/>
          </a:prstGeom>
          <a:noFill/>
        </p:spPr>
        <p:txBody>
          <a:bodyPr wrap="none" rtlCol="0">
            <a:spAutoFit/>
          </a:bodyPr>
          <a:lstStyle/>
          <a:p>
            <a:r>
              <a:rPr lang="en-US" sz="2800" dirty="0">
                <a:latin typeface="Arial" pitchFamily="34" charset="0"/>
                <a:cs typeface="Arial" pitchFamily="34" charset="0"/>
              </a:rPr>
              <a:t>Title:</a:t>
            </a:r>
          </a:p>
        </p:txBody>
      </p:sp>
      <p:graphicFrame>
        <p:nvGraphicFramePr>
          <p:cNvPr id="8" name="Table 7"/>
          <p:cNvGraphicFramePr>
            <a:graphicFrameLocks noGrp="1"/>
          </p:cNvGraphicFramePr>
          <p:nvPr/>
        </p:nvGraphicFramePr>
        <p:xfrm>
          <a:off x="3200400" y="4724400"/>
          <a:ext cx="5562600" cy="1905000"/>
        </p:xfrm>
        <a:graphic>
          <a:graphicData uri="http://schemas.openxmlformats.org/drawingml/2006/table">
            <a:tbl>
              <a:tblPr firstRow="1" bandRow="1">
                <a:tableStyleId>{5C22544A-7EE6-4342-B048-85BDC9FD1C3A}</a:tableStyleId>
              </a:tblPr>
              <a:tblGrid>
                <a:gridCol w="1807845">
                  <a:extLst>
                    <a:ext uri="{9D8B030D-6E8A-4147-A177-3AD203B41FA5}">
                      <a16:colId xmlns:a16="http://schemas.microsoft.com/office/drawing/2014/main" val="20000"/>
                    </a:ext>
                  </a:extLst>
                </a:gridCol>
                <a:gridCol w="3754755">
                  <a:extLst>
                    <a:ext uri="{9D8B030D-6E8A-4147-A177-3AD203B41FA5}">
                      <a16:colId xmlns:a16="http://schemas.microsoft.com/office/drawing/2014/main" val="20001"/>
                    </a:ext>
                  </a:extLst>
                </a:gridCol>
              </a:tblGrid>
              <a:tr h="533400">
                <a:tc>
                  <a:txBody>
                    <a:bodyPr/>
                    <a:lstStyle/>
                    <a:p>
                      <a:r>
                        <a:rPr lang="en-US" dirty="0"/>
                        <a:t>Enroll No.</a:t>
                      </a:r>
                    </a:p>
                  </a:txBody>
                  <a:tcPr/>
                </a:tc>
                <a:tc>
                  <a:txBody>
                    <a:bodyPr/>
                    <a:lstStyle/>
                    <a:p>
                      <a:r>
                        <a:rPr lang="en-US" dirty="0"/>
                        <a:t>Name</a:t>
                      </a:r>
                    </a:p>
                  </a:txBody>
                  <a:tcPr/>
                </a:tc>
                <a:extLst>
                  <a:ext uri="{0D108BD9-81ED-4DB2-BD59-A6C34878D82A}">
                    <a16:rowId xmlns:a16="http://schemas.microsoft.com/office/drawing/2014/main" val="10000"/>
                  </a:ext>
                </a:extLst>
              </a:tr>
              <a:tr h="457200">
                <a:tc>
                  <a:txBody>
                    <a:bodyPr/>
                    <a:lstStyle/>
                    <a:p>
                      <a:r>
                        <a:rPr lang="en-US" dirty="0">
                          <a:latin typeface="Arial" pitchFamily="34" charset="0"/>
                          <a:cs typeface="Arial" pitchFamily="34" charset="0"/>
                        </a:rPr>
                        <a:t>160280111032</a:t>
                      </a:r>
                    </a:p>
                  </a:txBody>
                  <a:tcPr/>
                </a:tc>
                <a:tc>
                  <a:txBody>
                    <a:bodyPr/>
                    <a:lstStyle/>
                    <a:p>
                      <a:r>
                        <a:rPr lang="en-US" dirty="0"/>
                        <a:t>KACHHADIYA</a:t>
                      </a:r>
                      <a:r>
                        <a:rPr lang="en-US" baseline="0" dirty="0"/>
                        <a:t> JEMIN</a:t>
                      </a:r>
                      <a:endParaRPr lang="en-US" dirty="0"/>
                    </a:p>
                  </a:txBody>
                  <a:tcPr/>
                </a:tc>
                <a:extLst>
                  <a:ext uri="{0D108BD9-81ED-4DB2-BD59-A6C34878D82A}">
                    <a16:rowId xmlns:a16="http://schemas.microsoft.com/office/drawing/2014/main" val="10001"/>
                  </a:ext>
                </a:extLst>
              </a:tr>
              <a:tr h="457200">
                <a:tc>
                  <a:txBody>
                    <a:bodyPr/>
                    <a:lstStyle/>
                    <a:p>
                      <a:r>
                        <a:rPr lang="en-US" dirty="0">
                          <a:latin typeface="Arial" pitchFamily="34" charset="0"/>
                          <a:cs typeface="Arial" pitchFamily="34" charset="0"/>
                        </a:rPr>
                        <a:t>160280111043</a:t>
                      </a:r>
                    </a:p>
                  </a:txBody>
                  <a:tcPr/>
                </a:tc>
                <a:tc>
                  <a:txBody>
                    <a:bodyPr/>
                    <a:lstStyle/>
                    <a:p>
                      <a:r>
                        <a:rPr lang="en-US" dirty="0"/>
                        <a:t>MANSURI ADIL </a:t>
                      </a:r>
                    </a:p>
                  </a:txBody>
                  <a:tcPr/>
                </a:tc>
                <a:extLst>
                  <a:ext uri="{0D108BD9-81ED-4DB2-BD59-A6C34878D82A}">
                    <a16:rowId xmlns:a16="http://schemas.microsoft.com/office/drawing/2014/main" val="10002"/>
                  </a:ext>
                </a:extLst>
              </a:tr>
              <a:tr h="457200">
                <a:tc>
                  <a:txBody>
                    <a:bodyPr/>
                    <a:lstStyle/>
                    <a:p>
                      <a:r>
                        <a:rPr lang="en-US" dirty="0">
                          <a:latin typeface="Arial" pitchFamily="34" charset="0"/>
                          <a:cs typeface="Arial" pitchFamily="34" charset="0"/>
                        </a:rPr>
                        <a:t>160280111050</a:t>
                      </a:r>
                    </a:p>
                  </a:txBody>
                  <a:tcPr/>
                </a:tc>
                <a:tc>
                  <a:txBody>
                    <a:bodyPr/>
                    <a:lstStyle/>
                    <a:p>
                      <a:r>
                        <a:rPr lang="en-US" dirty="0"/>
                        <a:t>PANDYA HET</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00401_175632.jpg"/>
          <p:cNvPicPr>
            <a:picLocks noChangeAspect="1"/>
          </p:cNvPicPr>
          <p:nvPr/>
        </p:nvPicPr>
        <p:blipFill>
          <a:blip r:embed="rId2" cstate="print"/>
          <a:stretch>
            <a:fillRect/>
          </a:stretch>
        </p:blipFill>
        <p:spPr>
          <a:xfrm>
            <a:off x="228600" y="762000"/>
            <a:ext cx="4422401" cy="3048000"/>
          </a:xfrm>
          <a:prstGeom prst="rect">
            <a:avLst/>
          </a:prstGeom>
        </p:spPr>
      </p:pic>
      <p:pic>
        <p:nvPicPr>
          <p:cNvPr id="3" name="Picture 2" descr="20200401_175639.jpg"/>
          <p:cNvPicPr>
            <a:picLocks noChangeAspect="1"/>
          </p:cNvPicPr>
          <p:nvPr/>
        </p:nvPicPr>
        <p:blipFill>
          <a:blip r:embed="rId3" cstate="print"/>
          <a:stretch>
            <a:fillRect/>
          </a:stretch>
        </p:blipFill>
        <p:spPr>
          <a:xfrm>
            <a:off x="4953000" y="685800"/>
            <a:ext cx="3733800" cy="3124200"/>
          </a:xfrm>
          <a:prstGeom prst="rect">
            <a:avLst/>
          </a:prstGeom>
        </p:spPr>
      </p:pic>
      <p:pic>
        <p:nvPicPr>
          <p:cNvPr id="4" name="Picture 3" descr="Autonomic+Bird+Deterrent+Laser+Graphic.jpeg"/>
          <p:cNvPicPr>
            <a:picLocks noChangeAspect="1"/>
          </p:cNvPicPr>
          <p:nvPr/>
        </p:nvPicPr>
        <p:blipFill>
          <a:blip r:embed="rId4"/>
          <a:stretch>
            <a:fillRect/>
          </a:stretch>
        </p:blipFill>
        <p:spPr>
          <a:xfrm>
            <a:off x="914400" y="4114800"/>
            <a:ext cx="7462800" cy="24871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1066800"/>
            <a:ext cx="6096000" cy="584775"/>
          </a:xfrm>
          <a:prstGeom prst="rect">
            <a:avLst/>
          </a:prstGeom>
          <a:noFill/>
        </p:spPr>
        <p:txBody>
          <a:bodyPr wrap="square" rtlCol="0">
            <a:spAutoFit/>
          </a:bodyPr>
          <a:lstStyle/>
          <a:p>
            <a:pPr algn="ctr"/>
            <a:r>
              <a:rPr lang="en-US" sz="3200" u="sng" dirty="0">
                <a:latin typeface="Arial Rounded MT Bold" pitchFamily="34" charset="0"/>
              </a:rPr>
              <a:t>Why </a:t>
            </a:r>
            <a:r>
              <a:rPr lang="en-US" sz="3200" u="sng" dirty="0" err="1">
                <a:latin typeface="Arial Rounded MT Bold" pitchFamily="34" charset="0"/>
              </a:rPr>
              <a:t>caffe</a:t>
            </a:r>
            <a:r>
              <a:rPr lang="en-US" sz="3200" u="sng" dirty="0">
                <a:latin typeface="Arial Rounded MT Bold" pitchFamily="34" charset="0"/>
              </a:rPr>
              <a:t>?</a:t>
            </a:r>
          </a:p>
        </p:txBody>
      </p:sp>
      <p:sp>
        <p:nvSpPr>
          <p:cNvPr id="4" name="TextBox 3"/>
          <p:cNvSpPr txBox="1"/>
          <p:nvPr/>
        </p:nvSpPr>
        <p:spPr>
          <a:xfrm>
            <a:off x="609600" y="1905000"/>
            <a:ext cx="8153400" cy="4524315"/>
          </a:xfrm>
          <a:prstGeom prst="rect">
            <a:avLst/>
          </a:prstGeom>
          <a:noFill/>
        </p:spPr>
        <p:txBody>
          <a:bodyPr wrap="square" rtlCol="0">
            <a:spAutoFit/>
          </a:bodyPr>
          <a:lstStyle/>
          <a:p>
            <a:pPr fontAlgn="base"/>
            <a:r>
              <a:rPr lang="en-US" sz="1600" b="1" dirty="0"/>
              <a:t>Expressive architecture</a:t>
            </a:r>
            <a:r>
              <a:rPr lang="en-US" sz="1600" dirty="0"/>
              <a:t> encourages application and innovation. Models and optimization are defined by configuration without hard-coding. Switch between CPU and GPU by setting a single flag to train on a GPU machine then deploy to commodity clusters or mobile devices.</a:t>
            </a:r>
          </a:p>
          <a:p>
            <a:pPr fontAlgn="base"/>
            <a:endParaRPr lang="en-US" sz="1600" dirty="0"/>
          </a:p>
          <a:p>
            <a:pPr fontAlgn="base"/>
            <a:r>
              <a:rPr lang="en-US" sz="1600" b="1" dirty="0"/>
              <a:t>Extensible code</a:t>
            </a:r>
            <a:r>
              <a:rPr lang="en-US" sz="1600" dirty="0"/>
              <a:t> fosters active development. In </a:t>
            </a:r>
            <a:r>
              <a:rPr lang="en-US" sz="1600" dirty="0" err="1"/>
              <a:t>Caffe’s</a:t>
            </a:r>
            <a:r>
              <a:rPr lang="en-US" sz="1600" dirty="0"/>
              <a:t> first year, it has been forked by over 1,000 developers and had many significant changes contributed back. Works on CNN Architecture  for  convolution neural network  applied in both code and models.</a:t>
            </a:r>
          </a:p>
          <a:p>
            <a:pPr fontAlgn="base"/>
            <a:endParaRPr lang="en-US" sz="1600" dirty="0"/>
          </a:p>
          <a:p>
            <a:pPr fontAlgn="base"/>
            <a:r>
              <a:rPr lang="en-US" sz="1600" b="1" dirty="0"/>
              <a:t>Speed</a:t>
            </a:r>
            <a:r>
              <a:rPr lang="en-US" sz="1600" dirty="0"/>
              <a:t> makes </a:t>
            </a:r>
            <a:r>
              <a:rPr lang="en-US" sz="1600" dirty="0" err="1"/>
              <a:t>Caffe</a:t>
            </a:r>
            <a:r>
              <a:rPr lang="en-US" sz="1600" dirty="0"/>
              <a:t> perfect for research experiments and industry deployment. </a:t>
            </a:r>
            <a:r>
              <a:rPr lang="en-US" sz="1600" dirty="0" err="1"/>
              <a:t>Caffe</a:t>
            </a:r>
            <a:r>
              <a:rPr lang="en-US" sz="1600" dirty="0"/>
              <a:t> can process </a:t>
            </a:r>
            <a:r>
              <a:rPr lang="en-US" sz="1600" b="1" dirty="0"/>
              <a:t>over 60M images per day</a:t>
            </a:r>
            <a:r>
              <a:rPr lang="en-US" sz="1600" dirty="0"/>
              <a:t> with a single NVIDIA K40 GPU*. That’s 1 ms/image for inference and 4 ms/image for learning and more recent library versions and hardware are faster still. We believe that </a:t>
            </a:r>
            <a:r>
              <a:rPr lang="en-US" sz="1600" dirty="0" err="1"/>
              <a:t>Caffe</a:t>
            </a:r>
            <a:r>
              <a:rPr lang="en-US" sz="1600" dirty="0"/>
              <a:t> is among the fastest </a:t>
            </a:r>
            <a:r>
              <a:rPr lang="en-US" sz="1600" dirty="0" err="1"/>
              <a:t>convnet</a:t>
            </a:r>
            <a:r>
              <a:rPr lang="en-US" sz="1600" dirty="0"/>
              <a:t> implementations available.</a:t>
            </a:r>
          </a:p>
          <a:p>
            <a:pPr fontAlgn="base"/>
            <a:endParaRPr lang="en-US" sz="1600" dirty="0"/>
          </a:p>
          <a:p>
            <a:pPr fontAlgn="base"/>
            <a:r>
              <a:rPr lang="en-US" sz="1600" b="1" dirty="0"/>
              <a:t>Community</a:t>
            </a:r>
            <a:r>
              <a:rPr lang="en-US" sz="1600" dirty="0"/>
              <a:t>: </a:t>
            </a:r>
            <a:r>
              <a:rPr lang="en-US" sz="1600" dirty="0" err="1"/>
              <a:t>Caffe</a:t>
            </a:r>
            <a:r>
              <a:rPr lang="en-US" sz="1600" dirty="0"/>
              <a:t> already powers academic research projects, startup prototypes, and even large-scale industrial applications in vision, speech, and multimedia. Join our community of brewers on the </a:t>
            </a:r>
            <a:r>
              <a:rPr lang="en-US" sz="1600" dirty="0" err="1"/>
              <a:t>caffe</a:t>
            </a:r>
            <a:r>
              <a:rPr lang="en-US" sz="1600" dirty="0"/>
              <a:t>-users group and </a:t>
            </a:r>
            <a:r>
              <a:rPr lang="en-US" sz="1600" dirty="0" err="1"/>
              <a:t>Github</a:t>
            </a:r>
            <a:r>
              <a:rPr lang="en-US" sz="1600" dirty="0"/>
              <a:t>.</a:t>
            </a:r>
          </a:p>
          <a:p>
            <a:endParaRPr lang="en-US" sz="1600" dirty="0">
              <a:latin typeface="Arial" pitchFamily="34" charset="0"/>
              <a:cs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AFE935-7E15-41DA-BACF-659CD27A5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09800"/>
            <a:ext cx="7666093" cy="3744415"/>
          </a:xfrm>
          <a:prstGeom prst="rect">
            <a:avLst/>
          </a:prstGeom>
        </p:spPr>
      </p:pic>
      <p:sp>
        <p:nvSpPr>
          <p:cNvPr id="3" name="TextBox 2">
            <a:extLst>
              <a:ext uri="{FF2B5EF4-FFF2-40B4-BE49-F238E27FC236}">
                <a16:creationId xmlns:a16="http://schemas.microsoft.com/office/drawing/2014/main" id="{FECB8CAF-3E93-4E73-9510-42E95C1045D3}"/>
              </a:ext>
            </a:extLst>
          </p:cNvPr>
          <p:cNvSpPr txBox="1"/>
          <p:nvPr/>
        </p:nvSpPr>
        <p:spPr>
          <a:xfrm>
            <a:off x="533400" y="1295400"/>
            <a:ext cx="8407895" cy="461665"/>
          </a:xfrm>
          <a:prstGeom prst="rect">
            <a:avLst/>
          </a:prstGeom>
          <a:noFill/>
        </p:spPr>
        <p:txBody>
          <a:bodyPr wrap="square" rtlCol="0">
            <a:spAutoFit/>
          </a:bodyPr>
          <a:lstStyle/>
          <a:p>
            <a:r>
              <a:rPr lang="en-US" sz="2400" dirty="0">
                <a:latin typeface="Arial" pitchFamily="34" charset="0"/>
                <a:cs typeface="Arial" pitchFamily="34" charset="0"/>
              </a:rPr>
              <a:t>CNN architecture it can be used in image classification.</a:t>
            </a:r>
            <a:endParaRPr lang="en-IN" sz="2400" dirty="0">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p:cNvSpPr/>
          <p:nvPr/>
        </p:nvSpPr>
        <p:spPr>
          <a:xfrm>
            <a:off x="838200" y="228600"/>
            <a:ext cx="1219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START</a:t>
            </a:r>
          </a:p>
        </p:txBody>
      </p:sp>
      <p:sp>
        <p:nvSpPr>
          <p:cNvPr id="48" name="Parallelogram 47"/>
          <p:cNvSpPr/>
          <p:nvPr/>
        </p:nvSpPr>
        <p:spPr>
          <a:xfrm>
            <a:off x="609600" y="1143000"/>
            <a:ext cx="1524000" cy="5334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VIDEO CAPTURE</a:t>
            </a:r>
          </a:p>
        </p:txBody>
      </p:sp>
      <p:sp>
        <p:nvSpPr>
          <p:cNvPr id="49" name="Rectangle 48"/>
          <p:cNvSpPr/>
          <p:nvPr/>
        </p:nvSpPr>
        <p:spPr>
          <a:xfrm>
            <a:off x="685800" y="2057400"/>
            <a:ext cx="1600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EXTRACT DATA</a:t>
            </a:r>
          </a:p>
        </p:txBody>
      </p:sp>
      <p:sp>
        <p:nvSpPr>
          <p:cNvPr id="50" name="Rectangle 49"/>
          <p:cNvSpPr/>
          <p:nvPr/>
        </p:nvSpPr>
        <p:spPr>
          <a:xfrm>
            <a:off x="533400" y="2895600"/>
            <a:ext cx="1828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IMAGE PROCESSING </a:t>
            </a:r>
          </a:p>
        </p:txBody>
      </p:sp>
      <p:sp>
        <p:nvSpPr>
          <p:cNvPr id="51" name="Rectangle 50"/>
          <p:cNvSpPr/>
          <p:nvPr/>
        </p:nvSpPr>
        <p:spPr>
          <a:xfrm>
            <a:off x="609600" y="4953000"/>
            <a:ext cx="1676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LOCATE BIRD POSITION</a:t>
            </a:r>
          </a:p>
        </p:txBody>
      </p:sp>
      <p:sp>
        <p:nvSpPr>
          <p:cNvPr id="52" name="Parallelogram 51"/>
          <p:cNvSpPr/>
          <p:nvPr/>
        </p:nvSpPr>
        <p:spPr>
          <a:xfrm>
            <a:off x="3352800" y="3733800"/>
            <a:ext cx="1600200" cy="838200"/>
          </a:xfrm>
          <a:prstGeom prst="parallelogram">
            <a:avLst>
              <a:gd name="adj" fmla="val 32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DISPLAY  BIRD DETECTED</a:t>
            </a:r>
          </a:p>
        </p:txBody>
      </p:sp>
      <p:sp>
        <p:nvSpPr>
          <p:cNvPr id="53" name="Rectangle 52"/>
          <p:cNvSpPr/>
          <p:nvPr/>
        </p:nvSpPr>
        <p:spPr>
          <a:xfrm>
            <a:off x="533400" y="5791200"/>
            <a:ext cx="1752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CONVERT INTO BITCODE</a:t>
            </a:r>
          </a:p>
        </p:txBody>
      </p:sp>
      <p:sp>
        <p:nvSpPr>
          <p:cNvPr id="54" name="Parallelogram 53"/>
          <p:cNvSpPr/>
          <p:nvPr/>
        </p:nvSpPr>
        <p:spPr>
          <a:xfrm>
            <a:off x="3048000" y="5867400"/>
            <a:ext cx="1828800" cy="457200"/>
          </a:xfrm>
          <a:prstGeom prst="parallelogram">
            <a:avLst>
              <a:gd name="adj" fmla="val 4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SEND DATA TO ARDUINO</a:t>
            </a:r>
          </a:p>
        </p:txBody>
      </p:sp>
      <p:sp>
        <p:nvSpPr>
          <p:cNvPr id="55" name="Diamond 54"/>
          <p:cNvSpPr/>
          <p:nvPr/>
        </p:nvSpPr>
        <p:spPr>
          <a:xfrm>
            <a:off x="228600" y="3810000"/>
            <a:ext cx="2590800" cy="685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SET PREDICTION</a:t>
            </a:r>
          </a:p>
        </p:txBody>
      </p:sp>
      <p:sp>
        <p:nvSpPr>
          <p:cNvPr id="56" name="Oval 55"/>
          <p:cNvSpPr/>
          <p:nvPr/>
        </p:nvSpPr>
        <p:spPr>
          <a:xfrm>
            <a:off x="5486400" y="3962400"/>
            <a:ext cx="914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END</a:t>
            </a:r>
          </a:p>
        </p:txBody>
      </p:sp>
      <p:sp>
        <p:nvSpPr>
          <p:cNvPr id="57" name="Oval 56"/>
          <p:cNvSpPr/>
          <p:nvPr/>
        </p:nvSpPr>
        <p:spPr>
          <a:xfrm>
            <a:off x="5562600" y="5867400"/>
            <a:ext cx="10668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END</a:t>
            </a:r>
          </a:p>
        </p:txBody>
      </p:sp>
      <p:cxnSp>
        <p:nvCxnSpPr>
          <p:cNvPr id="58" name="Straight Arrow Connector 57"/>
          <p:cNvCxnSpPr/>
          <p:nvPr/>
        </p:nvCxnSpPr>
        <p:spPr>
          <a:xfrm rot="5400000">
            <a:off x="1143794" y="9898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a:off x="1029494" y="26281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5400000">
            <a:off x="1067594" y="182800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a:off x="1296194" y="4723606"/>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5" idx="0"/>
          </p:cNvCxnSpPr>
          <p:nvPr/>
        </p:nvCxnSpPr>
        <p:spPr>
          <a:xfrm rot="5400000">
            <a:off x="1258094" y="35425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3" idx="3"/>
            <a:endCxn id="54" idx="5"/>
          </p:cNvCxnSpPr>
          <p:nvPr/>
        </p:nvCxnSpPr>
        <p:spPr>
          <a:xfrm>
            <a:off x="2286000" y="6057900"/>
            <a:ext cx="86487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5" idx="3"/>
            <a:endCxn id="52" idx="5"/>
          </p:cNvCxnSpPr>
          <p:nvPr/>
        </p:nvCxnSpPr>
        <p:spPr>
          <a:xfrm>
            <a:off x="2819400" y="4152900"/>
            <a:ext cx="66974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a:off x="1334294" y="55999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4" idx="2"/>
            <a:endCxn id="57" idx="2"/>
          </p:cNvCxnSpPr>
          <p:nvPr/>
        </p:nvCxnSpPr>
        <p:spPr>
          <a:xfrm>
            <a:off x="4773930" y="6096000"/>
            <a:ext cx="7886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2" idx="2"/>
            <a:endCxn id="56" idx="2"/>
          </p:cNvCxnSpPr>
          <p:nvPr/>
        </p:nvCxnSpPr>
        <p:spPr>
          <a:xfrm>
            <a:off x="4816654" y="4152900"/>
            <a:ext cx="669746"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2667000" y="762000"/>
            <a:ext cx="5715000" cy="584775"/>
          </a:xfrm>
          <a:prstGeom prst="rect">
            <a:avLst/>
          </a:prstGeom>
          <a:noFill/>
          <a:ln>
            <a:noFill/>
          </a:ln>
        </p:spPr>
        <p:txBody>
          <a:bodyPr wrap="square" rtlCol="0">
            <a:spAutoFit/>
          </a:bodyPr>
          <a:lstStyle/>
          <a:p>
            <a:pPr algn="ctr"/>
            <a:r>
              <a:rPr lang="en-US" sz="3200" b="1" u="sng" dirty="0">
                <a:solidFill>
                  <a:schemeClr val="bg1"/>
                </a:solidFill>
                <a:latin typeface="+mj-lt"/>
              </a:rPr>
              <a:t>Flowchart for python code</a:t>
            </a:r>
          </a:p>
        </p:txBody>
      </p:sp>
      <p:sp>
        <p:nvSpPr>
          <p:cNvPr id="94" name="Rectangle 93"/>
          <p:cNvSpPr/>
          <p:nvPr/>
        </p:nvSpPr>
        <p:spPr>
          <a:xfrm>
            <a:off x="2971800" y="1828800"/>
            <a:ext cx="2057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5" name="TextBox 94"/>
          <p:cNvSpPr txBox="1"/>
          <p:nvPr/>
        </p:nvSpPr>
        <p:spPr>
          <a:xfrm>
            <a:off x="2971800" y="1905000"/>
            <a:ext cx="2057400" cy="523220"/>
          </a:xfrm>
          <a:prstGeom prst="rect">
            <a:avLst/>
          </a:prstGeom>
          <a:noFill/>
        </p:spPr>
        <p:txBody>
          <a:bodyPr wrap="square" rtlCol="0">
            <a:spAutoFit/>
          </a:bodyPr>
          <a:lstStyle/>
          <a:p>
            <a:pPr algn="ctr"/>
            <a:r>
              <a:rPr lang="en-US" sz="1400" dirty="0">
                <a:solidFill>
                  <a:schemeClr val="bg1"/>
                </a:solidFill>
              </a:rPr>
              <a:t>CAFFE MODEL AS  TRAINED MODEL</a:t>
            </a:r>
          </a:p>
        </p:txBody>
      </p:sp>
      <p:cxnSp>
        <p:nvCxnSpPr>
          <p:cNvPr id="100" name="Straight Connector 99"/>
          <p:cNvCxnSpPr>
            <a:stCxn id="94" idx="2"/>
          </p:cNvCxnSpPr>
          <p:nvPr/>
        </p:nvCxnSpPr>
        <p:spPr>
          <a:xfrm rot="16200000" flipH="1">
            <a:off x="3676650" y="2838450"/>
            <a:ext cx="6858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rot="10800000">
            <a:off x="2362200" y="3200400"/>
            <a:ext cx="1676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438400" y="762000"/>
            <a:ext cx="5867400" cy="584775"/>
          </a:xfrm>
          <a:prstGeom prst="rect">
            <a:avLst/>
          </a:prstGeom>
          <a:noFill/>
        </p:spPr>
        <p:txBody>
          <a:bodyPr wrap="square" rtlCol="0">
            <a:spAutoFit/>
          </a:bodyPr>
          <a:lstStyle/>
          <a:p>
            <a:pPr algn="ctr"/>
            <a:r>
              <a:rPr lang="en-US" sz="3200" b="1" u="sng" dirty="0">
                <a:latin typeface="+mj-lt"/>
              </a:rPr>
              <a:t>Flowchart for Python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png"/>
          <p:cNvPicPr>
            <a:picLocks noChangeAspect="1"/>
          </p:cNvPicPr>
          <p:nvPr/>
        </p:nvPicPr>
        <p:blipFill>
          <a:blip r:embed="rId2"/>
          <a:srcRect t="5929" r="50833" b="8103"/>
          <a:stretch>
            <a:fillRect/>
          </a:stretch>
        </p:blipFill>
        <p:spPr>
          <a:xfrm>
            <a:off x="0" y="1600200"/>
            <a:ext cx="4495800" cy="4876800"/>
          </a:xfrm>
          <a:prstGeom prst="rect">
            <a:avLst/>
          </a:prstGeom>
        </p:spPr>
      </p:pic>
      <p:pic>
        <p:nvPicPr>
          <p:cNvPr id="4" name="Picture 3" descr="Screenshot (2).png"/>
          <p:cNvPicPr>
            <a:picLocks noChangeAspect="1"/>
          </p:cNvPicPr>
          <p:nvPr/>
        </p:nvPicPr>
        <p:blipFill>
          <a:blip r:embed="rId3"/>
          <a:srcRect t="13339" r="52500" b="8103"/>
          <a:stretch>
            <a:fillRect/>
          </a:stretch>
        </p:blipFill>
        <p:spPr>
          <a:xfrm>
            <a:off x="4495800" y="1600200"/>
            <a:ext cx="4343400" cy="4800600"/>
          </a:xfrm>
          <a:prstGeom prst="rect">
            <a:avLst/>
          </a:prstGeom>
        </p:spPr>
      </p:pic>
      <p:sp>
        <p:nvSpPr>
          <p:cNvPr id="5" name="TextBox 4"/>
          <p:cNvSpPr txBox="1"/>
          <p:nvPr/>
        </p:nvSpPr>
        <p:spPr>
          <a:xfrm>
            <a:off x="152400" y="914400"/>
            <a:ext cx="8839200" cy="584775"/>
          </a:xfrm>
          <a:prstGeom prst="rect">
            <a:avLst/>
          </a:prstGeom>
          <a:noFill/>
        </p:spPr>
        <p:txBody>
          <a:bodyPr wrap="square" rtlCol="0">
            <a:spAutoFit/>
          </a:bodyPr>
          <a:lstStyle/>
          <a:p>
            <a:pPr algn="ctr"/>
            <a:r>
              <a:rPr lang="en-US" sz="3200" b="1" u="sng" dirty="0">
                <a:latin typeface="+mj-lt"/>
              </a:rPr>
              <a:t>Code for bird detection in python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209800" y="2133601"/>
            <a:ext cx="17526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4" name="Parallelogram 3"/>
          <p:cNvSpPr/>
          <p:nvPr/>
        </p:nvSpPr>
        <p:spPr>
          <a:xfrm>
            <a:off x="1905000" y="3200401"/>
            <a:ext cx="2438400" cy="685800"/>
          </a:xfrm>
          <a:prstGeom prst="parallelogram">
            <a:avLst>
              <a:gd name="adj" fmla="val 378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GET DATA FROM PYTHON</a:t>
            </a:r>
          </a:p>
        </p:txBody>
      </p:sp>
      <p:sp>
        <p:nvSpPr>
          <p:cNvPr id="5" name="Rectangle 4"/>
          <p:cNvSpPr/>
          <p:nvPr/>
        </p:nvSpPr>
        <p:spPr>
          <a:xfrm>
            <a:off x="2362200" y="4267201"/>
            <a:ext cx="160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ENCODE TO STRING</a:t>
            </a:r>
          </a:p>
        </p:txBody>
      </p:sp>
      <p:sp>
        <p:nvSpPr>
          <p:cNvPr id="6" name="Rectangle 5"/>
          <p:cNvSpPr/>
          <p:nvPr/>
        </p:nvSpPr>
        <p:spPr>
          <a:xfrm>
            <a:off x="1600200" y="5181601"/>
            <a:ext cx="3200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GIVE COMMAND TO SERVO</a:t>
            </a:r>
          </a:p>
        </p:txBody>
      </p:sp>
      <p:sp>
        <p:nvSpPr>
          <p:cNvPr id="7" name="Rectangle 6"/>
          <p:cNvSpPr/>
          <p:nvPr/>
        </p:nvSpPr>
        <p:spPr>
          <a:xfrm>
            <a:off x="2286000" y="6096001"/>
            <a:ext cx="1828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 LASER SET COUNTER</a:t>
            </a:r>
          </a:p>
        </p:txBody>
      </p:sp>
      <p:sp>
        <p:nvSpPr>
          <p:cNvPr id="8" name="Parallelogram 7"/>
          <p:cNvSpPr/>
          <p:nvPr/>
        </p:nvSpPr>
        <p:spPr>
          <a:xfrm>
            <a:off x="5562600" y="2438401"/>
            <a:ext cx="2438400" cy="533400"/>
          </a:xfrm>
          <a:prstGeom prst="parallelogram">
            <a:avLst>
              <a:gd name="adj" fmla="val 543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9" name="Oval 8"/>
          <p:cNvSpPr/>
          <p:nvPr/>
        </p:nvSpPr>
        <p:spPr>
          <a:xfrm>
            <a:off x="6019800" y="3276601"/>
            <a:ext cx="1600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a:t>
            </a:r>
          </a:p>
        </p:txBody>
      </p:sp>
      <p:cxnSp>
        <p:nvCxnSpPr>
          <p:cNvPr id="10" name="Straight Arrow Connector 9"/>
          <p:cNvCxnSpPr>
            <a:stCxn id="3" idx="4"/>
            <a:endCxn id="4" idx="0"/>
          </p:cNvCxnSpPr>
          <p:nvPr/>
        </p:nvCxnSpPr>
        <p:spPr>
          <a:xfrm rot="16200000" flipH="1">
            <a:off x="2914650" y="2990851"/>
            <a:ext cx="3810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5" idx="0"/>
          </p:cNvCxnSpPr>
          <p:nvPr/>
        </p:nvCxnSpPr>
        <p:spPr>
          <a:xfrm rot="16200000" flipH="1">
            <a:off x="2952750" y="4057651"/>
            <a:ext cx="3810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2"/>
            <a:endCxn id="6" idx="0"/>
          </p:cNvCxnSpPr>
          <p:nvPr/>
        </p:nvCxnSpPr>
        <p:spPr>
          <a:xfrm rot="16200000" flipH="1">
            <a:off x="3028950" y="5010151"/>
            <a:ext cx="3048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rot="5400000">
            <a:off x="3048000" y="5943601"/>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4"/>
          </p:cNvCxnSpPr>
          <p:nvPr/>
        </p:nvCxnSpPr>
        <p:spPr>
          <a:xfrm rot="5400000">
            <a:off x="6628606" y="3124201"/>
            <a:ext cx="3055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3"/>
          </p:cNvCxnSpPr>
          <p:nvPr/>
        </p:nvCxnSpPr>
        <p:spPr>
          <a:xfrm>
            <a:off x="4114800" y="6362701"/>
            <a:ext cx="1219200" cy="39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V="1">
            <a:off x="3086100" y="4152901"/>
            <a:ext cx="44196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57800" y="1981201"/>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8" idx="1"/>
          </p:cNvCxnSpPr>
          <p:nvPr/>
        </p:nvCxnSpPr>
        <p:spPr>
          <a:xfrm rot="5400000">
            <a:off x="6701927" y="2206128"/>
            <a:ext cx="457200" cy="73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9600" y="838200"/>
            <a:ext cx="7620000" cy="584775"/>
          </a:xfrm>
          <a:prstGeom prst="rect">
            <a:avLst/>
          </a:prstGeom>
          <a:noFill/>
        </p:spPr>
        <p:txBody>
          <a:bodyPr wrap="square" rtlCol="0">
            <a:spAutoFit/>
          </a:bodyPr>
          <a:lstStyle/>
          <a:p>
            <a:pPr algn="ctr"/>
            <a:r>
              <a:rPr lang="en-US" sz="3200" b="1" u="sng" dirty="0">
                <a:latin typeface="+mj-lt"/>
              </a:rPr>
              <a:t>Flowchart for </a:t>
            </a:r>
            <a:r>
              <a:rPr lang="en-US" sz="3200" b="1" u="sng" dirty="0" err="1">
                <a:latin typeface="+mj-lt"/>
              </a:rPr>
              <a:t>Arduino</a:t>
            </a:r>
            <a:endParaRPr lang="en-US" sz="3200" b="1" u="sng" dirty="0">
              <a:latin typeface="+mj-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2" name="Picture 1" descr="Screenshot (6).png"/>
          <p:cNvPicPr>
            <a:picLocks noChangeAspect="1"/>
          </p:cNvPicPr>
          <p:nvPr/>
        </p:nvPicPr>
        <p:blipFill>
          <a:blip r:embed="rId2"/>
          <a:stretch>
            <a:fillRect/>
          </a:stretch>
        </p:blipFill>
        <p:spPr>
          <a:xfrm>
            <a:off x="0" y="0"/>
            <a:ext cx="9144000" cy="5140990"/>
          </a:xfrm>
          <a:prstGeom prst="rect">
            <a:avLst/>
          </a:prstGeom>
        </p:spPr>
      </p:pic>
      <p:pic>
        <p:nvPicPr>
          <p:cNvPr id="4" name="Picture 3" descr="Screenshot (7).png"/>
          <p:cNvPicPr>
            <a:picLocks noChangeAspect="1"/>
          </p:cNvPicPr>
          <p:nvPr/>
        </p:nvPicPr>
        <p:blipFill>
          <a:blip r:embed="rId3"/>
          <a:srcRect t="38142" b="15909"/>
          <a:stretch>
            <a:fillRect/>
          </a:stretch>
        </p:blipFill>
        <p:spPr>
          <a:xfrm>
            <a:off x="0" y="4038600"/>
            <a:ext cx="9144000" cy="2362200"/>
          </a:xfrm>
          <a:prstGeom prst="rect">
            <a:avLst/>
          </a:prstGeom>
        </p:spPr>
      </p:pic>
      <p:sp>
        <p:nvSpPr>
          <p:cNvPr id="5" name="TextBox 4"/>
          <p:cNvSpPr txBox="1"/>
          <p:nvPr/>
        </p:nvSpPr>
        <p:spPr>
          <a:xfrm>
            <a:off x="0" y="6324600"/>
            <a:ext cx="9372600" cy="584775"/>
          </a:xfrm>
          <a:prstGeom prst="rect">
            <a:avLst/>
          </a:prstGeom>
          <a:noFill/>
        </p:spPr>
        <p:txBody>
          <a:bodyPr wrap="square" rtlCol="0">
            <a:spAutoFit/>
          </a:bodyPr>
          <a:lstStyle/>
          <a:p>
            <a:pPr algn="ctr"/>
            <a:r>
              <a:rPr lang="en-US" sz="3200" b="1" u="sng" dirty="0" err="1">
                <a:latin typeface="+mj-lt"/>
              </a:rPr>
              <a:t>Arduino</a:t>
            </a:r>
            <a:r>
              <a:rPr lang="en-US" sz="3200" b="1" u="sng" dirty="0">
                <a:latin typeface="+mj-lt"/>
              </a:rPr>
              <a:t> code for controlling servo and laser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295400"/>
            <a:ext cx="7924800" cy="584775"/>
          </a:xfrm>
          <a:prstGeom prst="rect">
            <a:avLst/>
          </a:prstGeom>
          <a:noFill/>
        </p:spPr>
        <p:txBody>
          <a:bodyPr wrap="square" rtlCol="0">
            <a:spAutoFit/>
          </a:bodyPr>
          <a:lstStyle/>
          <a:p>
            <a:pPr algn="ctr"/>
            <a:r>
              <a:rPr lang="en-US" sz="3200" b="1" u="sng" dirty="0">
                <a:latin typeface="+mj-lt"/>
              </a:rPr>
              <a:t>Functions used in python for bird detection</a:t>
            </a:r>
          </a:p>
        </p:txBody>
      </p:sp>
      <p:sp>
        <p:nvSpPr>
          <p:cNvPr id="4" name="TextBox 3"/>
          <p:cNvSpPr txBox="1"/>
          <p:nvPr/>
        </p:nvSpPr>
        <p:spPr>
          <a:xfrm>
            <a:off x="609600" y="2362200"/>
            <a:ext cx="7467600" cy="400110"/>
          </a:xfrm>
          <a:prstGeom prst="rect">
            <a:avLst/>
          </a:prstGeom>
          <a:noFill/>
          <a:ln>
            <a:solidFill>
              <a:srgbClr val="002060"/>
            </a:solidFill>
          </a:ln>
        </p:spPr>
        <p:txBody>
          <a:bodyPr wrap="square" rtlCol="0">
            <a:spAutoFit/>
          </a:bodyPr>
          <a:lstStyle/>
          <a:p>
            <a:r>
              <a:rPr lang="en-US" sz="2000" dirty="0"/>
              <a:t>net = cv2.dnn.readNetFromCaffe(</a:t>
            </a:r>
            <a:r>
              <a:rPr lang="en-US" sz="2000" dirty="0" err="1"/>
              <a:t>args</a:t>
            </a:r>
            <a:r>
              <a:rPr lang="en-US" sz="2000" dirty="0"/>
              <a:t>["</a:t>
            </a:r>
            <a:r>
              <a:rPr lang="en-US" sz="2000" dirty="0" err="1"/>
              <a:t>prototxt</a:t>
            </a:r>
            <a:r>
              <a:rPr lang="en-US" sz="2000" dirty="0"/>
              <a:t>"], </a:t>
            </a:r>
            <a:r>
              <a:rPr lang="en-US" sz="2000" dirty="0" err="1"/>
              <a:t>args</a:t>
            </a:r>
            <a:r>
              <a:rPr lang="en-US" sz="2000" dirty="0"/>
              <a:t>["model"])</a:t>
            </a:r>
            <a:endParaRPr lang="en-US" sz="2000" dirty="0">
              <a:latin typeface="Arial" pitchFamily="34" charset="0"/>
              <a:cs typeface="Arial" pitchFamily="34" charset="0"/>
            </a:endParaRPr>
          </a:p>
        </p:txBody>
      </p:sp>
      <p:sp>
        <p:nvSpPr>
          <p:cNvPr id="6" name="TextBox 5"/>
          <p:cNvSpPr txBox="1"/>
          <p:nvPr/>
        </p:nvSpPr>
        <p:spPr>
          <a:xfrm>
            <a:off x="762000" y="3200400"/>
            <a:ext cx="7620000" cy="646331"/>
          </a:xfrm>
          <a:prstGeom prst="rect">
            <a:avLst/>
          </a:prstGeom>
          <a:noFill/>
        </p:spPr>
        <p:txBody>
          <a:bodyPr wrap="square" rtlCol="0">
            <a:spAutoFit/>
          </a:bodyPr>
          <a:lstStyle/>
          <a:p>
            <a:r>
              <a:rPr lang="en-US" dirty="0">
                <a:latin typeface="Arial" pitchFamily="34" charset="0"/>
                <a:cs typeface="Arial" pitchFamily="34" charset="0"/>
              </a:rPr>
              <a:t>Here we get model and </a:t>
            </a:r>
            <a:r>
              <a:rPr lang="en-US" dirty="0" err="1">
                <a:latin typeface="Arial" pitchFamily="34" charset="0"/>
                <a:cs typeface="Arial" pitchFamily="34" charset="0"/>
              </a:rPr>
              <a:t>prototxt</a:t>
            </a:r>
            <a:r>
              <a:rPr lang="en-US" dirty="0">
                <a:latin typeface="Arial" pitchFamily="34" charset="0"/>
                <a:cs typeface="Arial" pitchFamily="34" charset="0"/>
              </a:rPr>
              <a:t>  file from </a:t>
            </a:r>
            <a:r>
              <a:rPr lang="en-US" dirty="0" err="1">
                <a:latin typeface="Arial" pitchFamily="34" charset="0"/>
                <a:cs typeface="Arial" pitchFamily="34" charset="0"/>
              </a:rPr>
              <a:t>caffe</a:t>
            </a:r>
            <a:r>
              <a:rPr lang="en-US" dirty="0">
                <a:latin typeface="Arial" pitchFamily="34" charset="0"/>
                <a:cs typeface="Arial" pitchFamily="34" charset="0"/>
              </a:rPr>
              <a:t> library and process the captured frame through this model with the use of deep neural network.</a:t>
            </a:r>
          </a:p>
        </p:txBody>
      </p:sp>
      <p:sp>
        <p:nvSpPr>
          <p:cNvPr id="7" name="TextBox 6"/>
          <p:cNvSpPr txBox="1"/>
          <p:nvPr/>
        </p:nvSpPr>
        <p:spPr>
          <a:xfrm>
            <a:off x="609600" y="4191000"/>
            <a:ext cx="7772400" cy="707886"/>
          </a:xfrm>
          <a:prstGeom prst="rect">
            <a:avLst/>
          </a:prstGeom>
          <a:noFill/>
          <a:ln>
            <a:solidFill>
              <a:srgbClr val="002060"/>
            </a:solidFill>
          </a:ln>
        </p:spPr>
        <p:txBody>
          <a:bodyPr wrap="square" rtlCol="0">
            <a:spAutoFit/>
          </a:bodyPr>
          <a:lstStyle/>
          <a:p>
            <a:r>
              <a:rPr lang="en-US" sz="2000" dirty="0"/>
              <a:t>blob = cv2.dnn.blobFromImage(cv2.resize(image, (300, 300)), 0.007843,(300, 300), 127.5)</a:t>
            </a:r>
          </a:p>
        </p:txBody>
      </p:sp>
      <p:sp>
        <p:nvSpPr>
          <p:cNvPr id="8" name="TextBox 7"/>
          <p:cNvSpPr txBox="1"/>
          <p:nvPr/>
        </p:nvSpPr>
        <p:spPr>
          <a:xfrm>
            <a:off x="609600" y="5334000"/>
            <a:ext cx="8001000" cy="646331"/>
          </a:xfrm>
          <a:prstGeom prst="rect">
            <a:avLst/>
          </a:prstGeom>
          <a:noFill/>
        </p:spPr>
        <p:txBody>
          <a:bodyPr wrap="square" rtlCol="0">
            <a:spAutoFit/>
          </a:bodyPr>
          <a:lstStyle/>
          <a:p>
            <a:r>
              <a:rPr lang="en-US" dirty="0">
                <a:latin typeface="Arial" pitchFamily="34" charset="0"/>
                <a:cs typeface="Arial" pitchFamily="34" charset="0"/>
              </a:rPr>
              <a:t>This blob function converts this image into huge blob (binary codes) with the use of  different parameters in the function as an attribute.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914400"/>
            <a:ext cx="6858000" cy="707886"/>
          </a:xfrm>
          <a:prstGeom prst="rect">
            <a:avLst/>
          </a:prstGeom>
          <a:noFill/>
          <a:ln>
            <a:solidFill>
              <a:srgbClr val="002060"/>
            </a:solidFill>
          </a:ln>
        </p:spPr>
        <p:txBody>
          <a:bodyPr wrap="square" rtlCol="0">
            <a:spAutoFit/>
          </a:bodyPr>
          <a:lstStyle/>
          <a:p>
            <a:r>
              <a:rPr lang="en-US" sz="2000" dirty="0" err="1"/>
              <a:t>net.setInput</a:t>
            </a:r>
            <a:r>
              <a:rPr lang="en-US" sz="2000" dirty="0"/>
              <a:t>(blob)</a:t>
            </a:r>
          </a:p>
          <a:p>
            <a:r>
              <a:rPr lang="en-US" sz="2000" dirty="0"/>
              <a:t>detections = </a:t>
            </a:r>
            <a:r>
              <a:rPr lang="en-US" sz="2000" dirty="0" err="1"/>
              <a:t>net.forward</a:t>
            </a:r>
            <a:r>
              <a:rPr lang="en-US" sz="2000" dirty="0"/>
              <a:t>()</a:t>
            </a:r>
          </a:p>
        </p:txBody>
      </p:sp>
      <p:sp>
        <p:nvSpPr>
          <p:cNvPr id="3" name="TextBox 2"/>
          <p:cNvSpPr txBox="1"/>
          <p:nvPr/>
        </p:nvSpPr>
        <p:spPr>
          <a:xfrm>
            <a:off x="762000" y="1752600"/>
            <a:ext cx="7391400" cy="923330"/>
          </a:xfrm>
          <a:prstGeom prst="rect">
            <a:avLst/>
          </a:prstGeom>
          <a:noFill/>
        </p:spPr>
        <p:txBody>
          <a:bodyPr wrap="square" rtlCol="0">
            <a:spAutoFit/>
          </a:bodyPr>
          <a:lstStyle/>
          <a:p>
            <a:r>
              <a:rPr lang="en-US" dirty="0">
                <a:latin typeface="Arial" pitchFamily="34" charset="0"/>
                <a:cs typeface="Arial" pitchFamily="34" charset="0"/>
              </a:rPr>
              <a:t>Here we set blob as an input of net which is main parameter for specific image detection. And forward function is the for getting data from the deploy model via detection [0, 0, </a:t>
            </a:r>
            <a:r>
              <a:rPr lang="en-US" dirty="0" err="1">
                <a:latin typeface="Arial" pitchFamily="34" charset="0"/>
                <a:cs typeface="Arial" pitchFamily="34" charset="0"/>
              </a:rPr>
              <a:t>i</a:t>
            </a:r>
            <a:r>
              <a:rPr lang="en-US" dirty="0">
                <a:latin typeface="Arial" pitchFamily="34" charset="0"/>
                <a:cs typeface="Arial" pitchFamily="34" charset="0"/>
              </a:rPr>
              <a:t>, 1:7]</a:t>
            </a:r>
          </a:p>
        </p:txBody>
      </p:sp>
      <p:sp>
        <p:nvSpPr>
          <p:cNvPr id="4" name="TextBox 3"/>
          <p:cNvSpPr txBox="1"/>
          <p:nvPr/>
        </p:nvSpPr>
        <p:spPr>
          <a:xfrm>
            <a:off x="762000" y="2895600"/>
            <a:ext cx="6629400" cy="400110"/>
          </a:xfrm>
          <a:prstGeom prst="rect">
            <a:avLst/>
          </a:prstGeom>
          <a:noFill/>
          <a:ln>
            <a:solidFill>
              <a:srgbClr val="002060"/>
            </a:solidFill>
          </a:ln>
        </p:spPr>
        <p:txBody>
          <a:bodyPr wrap="square" rtlCol="0">
            <a:spAutoFit/>
          </a:bodyPr>
          <a:lstStyle/>
          <a:p>
            <a:r>
              <a:rPr lang="en-US" sz="2000" dirty="0"/>
              <a:t>box = detections[0, 0, </a:t>
            </a:r>
            <a:r>
              <a:rPr lang="en-US" sz="2000" dirty="0" err="1"/>
              <a:t>i</a:t>
            </a:r>
            <a:r>
              <a:rPr lang="en-US" sz="2000" dirty="0"/>
              <a:t>, 3:7] * </a:t>
            </a:r>
            <a:r>
              <a:rPr lang="en-US" sz="2000" dirty="0" err="1"/>
              <a:t>np.array</a:t>
            </a:r>
            <a:r>
              <a:rPr lang="en-US" sz="2000" dirty="0"/>
              <a:t>([w, h, w, h])</a:t>
            </a:r>
          </a:p>
        </p:txBody>
      </p:sp>
      <p:sp>
        <p:nvSpPr>
          <p:cNvPr id="5" name="TextBox 4"/>
          <p:cNvSpPr txBox="1"/>
          <p:nvPr/>
        </p:nvSpPr>
        <p:spPr>
          <a:xfrm>
            <a:off x="838200" y="3581400"/>
            <a:ext cx="6858000" cy="923330"/>
          </a:xfrm>
          <a:prstGeom prst="rect">
            <a:avLst/>
          </a:prstGeom>
          <a:noFill/>
        </p:spPr>
        <p:txBody>
          <a:bodyPr wrap="square" rtlCol="0">
            <a:spAutoFit/>
          </a:bodyPr>
          <a:lstStyle/>
          <a:p>
            <a:r>
              <a:rPr lang="en-US" dirty="0">
                <a:latin typeface="Arial" pitchFamily="34" charset="0"/>
                <a:cs typeface="Arial" pitchFamily="34" charset="0"/>
              </a:rPr>
              <a:t>Detection get data about </a:t>
            </a:r>
            <a:r>
              <a:rPr lang="en-US" dirty="0" err="1">
                <a:latin typeface="Arial" pitchFamily="34" charset="0"/>
                <a:cs typeface="Arial" pitchFamily="34" charset="0"/>
              </a:rPr>
              <a:t>i</a:t>
            </a:r>
            <a:r>
              <a:rPr lang="en-US" dirty="0">
                <a:latin typeface="Arial" pitchFamily="34" charset="0"/>
                <a:cs typeface="Arial" pitchFamily="34" charset="0"/>
              </a:rPr>
              <a:t>=classes and 3:7 = matrix contain location info about bird in frame and </a:t>
            </a:r>
            <a:r>
              <a:rPr lang="en-US" dirty="0" err="1">
                <a:latin typeface="Arial" pitchFamily="34" charset="0"/>
                <a:cs typeface="Arial" pitchFamily="34" charset="0"/>
              </a:rPr>
              <a:t>np.array</a:t>
            </a:r>
            <a:r>
              <a:rPr lang="en-US" dirty="0">
                <a:latin typeface="Arial" pitchFamily="34" charset="0"/>
                <a:cs typeface="Arial" pitchFamily="34" charset="0"/>
              </a:rPr>
              <a:t> will create an array form for start(X,Y) and end(X,Y) .</a:t>
            </a:r>
          </a:p>
        </p:txBody>
      </p:sp>
      <p:sp>
        <p:nvSpPr>
          <p:cNvPr id="6" name="TextBox 5"/>
          <p:cNvSpPr txBox="1"/>
          <p:nvPr/>
        </p:nvSpPr>
        <p:spPr>
          <a:xfrm>
            <a:off x="685800" y="4572000"/>
            <a:ext cx="7696200" cy="707886"/>
          </a:xfrm>
          <a:prstGeom prst="rect">
            <a:avLst/>
          </a:prstGeom>
          <a:noFill/>
          <a:ln>
            <a:solidFill>
              <a:srgbClr val="002060"/>
            </a:solidFill>
          </a:ln>
        </p:spPr>
        <p:txBody>
          <a:bodyPr wrap="square" rtlCol="0">
            <a:spAutoFit/>
          </a:bodyPr>
          <a:lstStyle/>
          <a:p>
            <a:r>
              <a:rPr lang="en-US" sz="2000" dirty="0"/>
              <a:t>cv2.rectangle(image, (</a:t>
            </a:r>
            <a:r>
              <a:rPr lang="en-US" sz="2000" dirty="0" err="1"/>
              <a:t>startX</a:t>
            </a:r>
            <a:r>
              <a:rPr lang="en-US" sz="2000" dirty="0"/>
              <a:t>, </a:t>
            </a:r>
            <a:r>
              <a:rPr lang="en-US" sz="2000" dirty="0" err="1"/>
              <a:t>startY</a:t>
            </a:r>
            <a:r>
              <a:rPr lang="en-US" sz="2000" dirty="0"/>
              <a:t>), (</a:t>
            </a:r>
            <a:r>
              <a:rPr lang="en-US" sz="2000" dirty="0" err="1"/>
              <a:t>endX</a:t>
            </a:r>
            <a:r>
              <a:rPr lang="en-US" sz="2000" dirty="0"/>
              <a:t>, </a:t>
            </a:r>
            <a:r>
              <a:rPr lang="en-US" sz="2000" dirty="0" err="1"/>
              <a:t>endY</a:t>
            </a:r>
            <a:r>
              <a:rPr lang="en-US" sz="2000" dirty="0"/>
              <a:t>),COLORS[</a:t>
            </a:r>
            <a:r>
              <a:rPr lang="en-US" sz="2000" dirty="0" err="1"/>
              <a:t>idx</a:t>
            </a:r>
            <a:r>
              <a:rPr lang="en-US" sz="2000" dirty="0"/>
              <a:t>], 2)</a:t>
            </a:r>
          </a:p>
          <a:p>
            <a:endParaRPr lang="en-US" sz="2000" dirty="0"/>
          </a:p>
        </p:txBody>
      </p:sp>
      <p:sp>
        <p:nvSpPr>
          <p:cNvPr id="7" name="TextBox 6"/>
          <p:cNvSpPr txBox="1"/>
          <p:nvPr/>
        </p:nvSpPr>
        <p:spPr>
          <a:xfrm>
            <a:off x="914400" y="5410200"/>
            <a:ext cx="7010400" cy="923330"/>
          </a:xfrm>
          <a:prstGeom prst="rect">
            <a:avLst/>
          </a:prstGeom>
          <a:noFill/>
        </p:spPr>
        <p:txBody>
          <a:bodyPr wrap="square" rtlCol="0">
            <a:spAutoFit/>
          </a:bodyPr>
          <a:lstStyle/>
          <a:p>
            <a:r>
              <a:rPr lang="en-US" dirty="0">
                <a:latin typeface="Arial" pitchFamily="34" charset="0"/>
                <a:cs typeface="Arial" pitchFamily="34" charset="0"/>
              </a:rPr>
              <a:t>It will create a rectangle on frame where object is detected with parameter like image, starting position, end position, color of rectangle, thickness,.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totype Demo">
            <a:hlinkClick r:id="" action="ppaction://media"/>
            <a:extLst>
              <a:ext uri="{FF2B5EF4-FFF2-40B4-BE49-F238E27FC236}">
                <a16:creationId xmlns:a16="http://schemas.microsoft.com/office/drawing/2014/main" id="{FBFA45B6-7DCD-685F-E9AF-1BB68076B5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2567" y="259556"/>
            <a:ext cx="11269133" cy="6338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371600"/>
            <a:ext cx="2743200" cy="584775"/>
          </a:xfrm>
          <a:prstGeom prst="rect">
            <a:avLst/>
          </a:prstGeom>
          <a:noFill/>
        </p:spPr>
        <p:txBody>
          <a:bodyPr wrap="square" rtlCol="0">
            <a:spAutoFit/>
          </a:bodyPr>
          <a:lstStyle/>
          <a:p>
            <a:r>
              <a:rPr lang="en-US" sz="3200" u="sng" dirty="0">
                <a:latin typeface="Arial Rounded MT Bold" pitchFamily="34" charset="0"/>
              </a:rPr>
              <a:t>ABSTRACT:</a:t>
            </a:r>
          </a:p>
        </p:txBody>
      </p:sp>
      <p:sp>
        <p:nvSpPr>
          <p:cNvPr id="3" name="TextBox 2"/>
          <p:cNvSpPr txBox="1"/>
          <p:nvPr/>
        </p:nvSpPr>
        <p:spPr>
          <a:xfrm>
            <a:off x="685800" y="2590800"/>
            <a:ext cx="7543800" cy="1938992"/>
          </a:xfrm>
          <a:prstGeom prst="rect">
            <a:avLst/>
          </a:prstGeom>
          <a:noFill/>
        </p:spPr>
        <p:txBody>
          <a:bodyPr wrap="square" rtlCol="0">
            <a:spAutoFit/>
          </a:bodyPr>
          <a:lstStyle/>
          <a:p>
            <a:r>
              <a:rPr lang="en-US" sz="2400" dirty="0">
                <a:latin typeface="Arial" pitchFamily="34" charset="0"/>
                <a:cs typeface="Arial" pitchFamily="34" charset="0"/>
              </a:rPr>
              <a:t>The electronic system designed using Fast Image processing and </a:t>
            </a:r>
            <a:r>
              <a:rPr lang="en-US" sz="2400" dirty="0" err="1">
                <a:latin typeface="Arial" pitchFamily="34" charset="0"/>
                <a:cs typeface="Arial" pitchFamily="34" charset="0"/>
              </a:rPr>
              <a:t>arduino</a:t>
            </a:r>
            <a:r>
              <a:rPr lang="en-US" sz="2400" dirty="0">
                <a:latin typeface="Arial" pitchFamily="34" charset="0"/>
                <a:cs typeface="Arial" pitchFamily="34" charset="0"/>
              </a:rPr>
              <a:t>, servo etc which can help to repel the birds away from Engine fan of aircrafts, farms for protect crops from damages caused by birds, commercial wind mills, exhaust fans, etc.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990600"/>
            <a:ext cx="5029200" cy="584775"/>
          </a:xfrm>
          <a:prstGeom prst="rect">
            <a:avLst/>
          </a:prstGeom>
          <a:noFill/>
        </p:spPr>
        <p:txBody>
          <a:bodyPr wrap="square" rtlCol="0">
            <a:spAutoFit/>
          </a:bodyPr>
          <a:lstStyle/>
          <a:p>
            <a:r>
              <a:rPr lang="en-US" sz="3200" u="sng" dirty="0">
                <a:latin typeface="Arial Rounded MT Bold" pitchFamily="34" charset="0"/>
              </a:rPr>
              <a:t>Scope of future work:</a:t>
            </a:r>
          </a:p>
        </p:txBody>
      </p:sp>
      <p:sp>
        <p:nvSpPr>
          <p:cNvPr id="3" name="TextBox 2"/>
          <p:cNvSpPr txBox="1"/>
          <p:nvPr/>
        </p:nvSpPr>
        <p:spPr>
          <a:xfrm>
            <a:off x="457200" y="2149019"/>
            <a:ext cx="7848600" cy="4708981"/>
          </a:xfrm>
          <a:prstGeom prst="rect">
            <a:avLst/>
          </a:prstGeom>
          <a:noFill/>
        </p:spPr>
        <p:txBody>
          <a:bodyPr wrap="square" rtlCol="0">
            <a:spAutoFit/>
          </a:bodyPr>
          <a:lstStyle/>
          <a:p>
            <a:pPr marL="342900" indent="-342900"/>
            <a:endParaRPr lang="en-US" sz="2000" dirty="0"/>
          </a:p>
          <a:p>
            <a:pPr marL="342900" indent="-342900">
              <a:buFont typeface="+mj-lt"/>
              <a:buAutoNum type="arabicPeriod"/>
            </a:pPr>
            <a:r>
              <a:rPr lang="en-US" sz="2000" dirty="0"/>
              <a:t> Object of the invention to provide engine guards that can be easily connected to existing aircraft engine wings.  </a:t>
            </a:r>
          </a:p>
          <a:p>
            <a:pPr marL="342900" indent="-342900">
              <a:buFont typeface="+mj-lt"/>
              <a:buAutoNum type="arabicPeriod"/>
            </a:pPr>
            <a:endParaRPr lang="en-US" sz="2000" dirty="0"/>
          </a:p>
          <a:p>
            <a:pPr marL="342900" indent="-342900">
              <a:buFont typeface="+mj-lt"/>
              <a:buAutoNum type="arabicPeriod"/>
            </a:pPr>
            <a:r>
              <a:rPr lang="en-US" sz="2000" dirty="0"/>
              <a:t> This invention is directed to an aircraft engine guard, for protecting an aircraft engine against striking of birds, the guard comprising: a generally cone-shaped body; a base section at a rear end of the guard body. </a:t>
            </a:r>
          </a:p>
          <a:p>
            <a:pPr marL="342900" indent="-342900">
              <a:buFont typeface="+mj-lt"/>
              <a:buAutoNum type="arabicPeriod"/>
            </a:pPr>
            <a:endParaRPr lang="en-US" sz="2000" dirty="0"/>
          </a:p>
          <a:p>
            <a:pPr marL="342900" indent="-342900">
              <a:buFont typeface="+mj-lt"/>
              <a:buAutoNum type="arabicPeriod"/>
            </a:pPr>
            <a:r>
              <a:rPr lang="en-US" sz="2000" dirty="0"/>
              <a:t>It can also used at windmill area to avoid bird hitting with more accurate way.  </a:t>
            </a:r>
          </a:p>
          <a:p>
            <a:pPr marL="342900" indent="-342900">
              <a:buFont typeface="+mj-lt"/>
              <a:buAutoNum type="arabicPeriod"/>
            </a:pPr>
            <a:endParaRPr lang="en-US" sz="2000" dirty="0"/>
          </a:p>
          <a:p>
            <a:pPr marL="342900" indent="-342900">
              <a:buFont typeface="+mj-lt"/>
              <a:buAutoNum type="arabicPeriod"/>
            </a:pPr>
            <a:r>
              <a:rPr lang="en-US" sz="2000" dirty="0"/>
              <a:t> We can use renewable energy sources like solar energy, wind energy, hydropower energy, etc.  </a:t>
            </a:r>
          </a:p>
          <a:p>
            <a:pPr marL="342900" indent="-342900">
              <a:buFont typeface="+mj-lt"/>
              <a:buAutoNum type="arabicPeriod"/>
            </a:pP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2819400"/>
            <a:ext cx="5181600" cy="923330"/>
          </a:xfrm>
          <a:prstGeom prst="rect">
            <a:avLst/>
          </a:prstGeom>
          <a:noFill/>
        </p:spPr>
        <p:txBody>
          <a:bodyPr wrap="square" rtlCol="0">
            <a:spAutoFit/>
          </a:bodyPr>
          <a:lstStyle/>
          <a:p>
            <a:r>
              <a:rPr lang="en-US" sz="5400" dirty="0">
                <a:solidFill>
                  <a:srgbClr val="C00000"/>
                </a:solidFill>
                <a:latin typeface="Algerian" pitchFamily="82"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066800"/>
            <a:ext cx="2089033" cy="584775"/>
          </a:xfrm>
          <a:prstGeom prst="rect">
            <a:avLst/>
          </a:prstGeom>
          <a:noFill/>
        </p:spPr>
        <p:txBody>
          <a:bodyPr wrap="none" rtlCol="0">
            <a:spAutoFit/>
          </a:bodyPr>
          <a:lstStyle/>
          <a:p>
            <a:r>
              <a:rPr lang="en-US" sz="3200" u="sng" dirty="0">
                <a:latin typeface="Arial Rounded MT Bold" pitchFamily="34" charset="0"/>
              </a:rPr>
              <a:t>REASON:</a:t>
            </a:r>
          </a:p>
        </p:txBody>
      </p:sp>
      <p:sp>
        <p:nvSpPr>
          <p:cNvPr id="4" name="TextBox 3"/>
          <p:cNvSpPr txBox="1"/>
          <p:nvPr/>
        </p:nvSpPr>
        <p:spPr>
          <a:xfrm>
            <a:off x="685800" y="1905000"/>
            <a:ext cx="7848600" cy="4154984"/>
          </a:xfrm>
          <a:prstGeom prst="rect">
            <a:avLst/>
          </a:prstGeom>
          <a:noFill/>
        </p:spPr>
        <p:txBody>
          <a:bodyPr wrap="square" rtlCol="0">
            <a:spAutoFit/>
          </a:bodyPr>
          <a:lstStyle/>
          <a:p>
            <a:pPr>
              <a:buFont typeface="Arial" pitchFamily="34" charset="0"/>
              <a:buChar char="•"/>
            </a:pPr>
            <a:r>
              <a:rPr lang="en-US" sz="2400" dirty="0">
                <a:latin typeface="Arial" pitchFamily="34" charset="0"/>
                <a:cs typeface="Arial" pitchFamily="34" charset="0"/>
              </a:rPr>
              <a:t>In today’s time, as the increment in day to day technology we forget to see the safety of  the other living beings. </a:t>
            </a:r>
          </a:p>
          <a:p>
            <a:pPr>
              <a:buFont typeface="Arial" pitchFamily="34" charset="0"/>
              <a:buChar char="•"/>
            </a:pPr>
            <a:r>
              <a:rPr lang="en-US" sz="2400" dirty="0">
                <a:latin typeface="Arial" pitchFamily="34" charset="0"/>
                <a:cs typeface="Arial" pitchFamily="34" charset="0"/>
              </a:rPr>
              <a:t>We observe that so many birds are being killed while striking the wings and engine of the aircrafts.</a:t>
            </a:r>
          </a:p>
          <a:p>
            <a:pPr>
              <a:buFont typeface="Arial" pitchFamily="34" charset="0"/>
              <a:buChar char="•"/>
            </a:pPr>
            <a:r>
              <a:rPr lang="en-US" sz="2400" dirty="0">
                <a:latin typeface="Arial" pitchFamily="34" charset="0"/>
                <a:cs typeface="Arial" pitchFamily="34" charset="0"/>
              </a:rPr>
              <a:t>In farms, the crops are being damaged by the birds.</a:t>
            </a:r>
          </a:p>
          <a:p>
            <a:pPr>
              <a:buFont typeface="Arial" pitchFamily="34" charset="0"/>
              <a:buChar char="•"/>
            </a:pPr>
            <a:r>
              <a:rPr lang="en-US" sz="2400" dirty="0">
                <a:latin typeface="Arial" pitchFamily="34" charset="0"/>
                <a:cs typeface="Arial" pitchFamily="34" charset="0"/>
              </a:rPr>
              <a:t>Sometimes in the halls, the shield remains absent in the  exhaust fan so that many birds strikes them and being killed.</a:t>
            </a:r>
          </a:p>
          <a:p>
            <a:pPr>
              <a:buFont typeface="Arial" pitchFamily="34" charset="0"/>
              <a:buChar char="•"/>
            </a:pPr>
            <a:r>
              <a:rPr lang="en-US" sz="2400" dirty="0">
                <a:latin typeface="Arial" pitchFamily="34" charset="0"/>
                <a:cs typeface="Arial" pitchFamily="34" charset="0"/>
              </a:rPr>
              <a:t>The same thing happens in the wind mills at </a:t>
            </a:r>
            <a:r>
              <a:rPr lang="en-US" sz="2400" dirty="0" err="1">
                <a:latin typeface="Arial" pitchFamily="34" charset="0"/>
                <a:cs typeface="Arial" pitchFamily="34" charset="0"/>
              </a:rPr>
              <a:t>windfarms</a:t>
            </a:r>
            <a:r>
              <a:rPr lang="en-US" sz="2400" dirty="0">
                <a:latin typeface="Arial" pitchFamily="34" charset="0"/>
                <a:cs typeface="Arial" pitchFamily="34" charset="0"/>
              </a:rPr>
              <a:t> near seashore.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jpg"/>
          <p:cNvPicPr>
            <a:picLocks noChangeAspect="1"/>
          </p:cNvPicPr>
          <p:nvPr/>
        </p:nvPicPr>
        <p:blipFill>
          <a:blip r:embed="rId2"/>
          <a:stretch>
            <a:fillRect/>
          </a:stretch>
        </p:blipFill>
        <p:spPr>
          <a:xfrm>
            <a:off x="0" y="0"/>
            <a:ext cx="4495800" cy="3733800"/>
          </a:xfrm>
          <a:prstGeom prst="rect">
            <a:avLst/>
          </a:prstGeom>
        </p:spPr>
      </p:pic>
      <p:pic>
        <p:nvPicPr>
          <p:cNvPr id="6" name="Picture 5" descr="SAVE_20191022_213527.jpg"/>
          <p:cNvPicPr>
            <a:picLocks noChangeAspect="1"/>
          </p:cNvPicPr>
          <p:nvPr/>
        </p:nvPicPr>
        <p:blipFill>
          <a:blip r:embed="rId3"/>
          <a:stretch>
            <a:fillRect/>
          </a:stretch>
        </p:blipFill>
        <p:spPr>
          <a:xfrm>
            <a:off x="4495800" y="0"/>
            <a:ext cx="4648200" cy="3733800"/>
          </a:xfrm>
          <a:prstGeom prst="rect">
            <a:avLst/>
          </a:prstGeom>
        </p:spPr>
      </p:pic>
      <p:pic>
        <p:nvPicPr>
          <p:cNvPr id="7" name="Picture 6" descr="SAVE_20191022_213937.jpg"/>
          <p:cNvPicPr>
            <a:picLocks noChangeAspect="1"/>
          </p:cNvPicPr>
          <p:nvPr/>
        </p:nvPicPr>
        <p:blipFill>
          <a:blip r:embed="rId4"/>
          <a:stretch>
            <a:fillRect/>
          </a:stretch>
        </p:blipFill>
        <p:spPr>
          <a:xfrm>
            <a:off x="0" y="3733800"/>
            <a:ext cx="9144000" cy="3124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85800"/>
            <a:ext cx="7086600" cy="584775"/>
          </a:xfrm>
          <a:prstGeom prst="rect">
            <a:avLst/>
          </a:prstGeom>
          <a:noFill/>
        </p:spPr>
        <p:txBody>
          <a:bodyPr wrap="square" rtlCol="0">
            <a:spAutoFit/>
          </a:bodyPr>
          <a:lstStyle/>
          <a:p>
            <a:r>
              <a:rPr lang="en-US" sz="3200" u="sng" dirty="0">
                <a:latin typeface="Arial Rounded MT Bold" pitchFamily="34" charset="0"/>
              </a:rPr>
              <a:t>How can we solve this problem? </a:t>
            </a:r>
          </a:p>
        </p:txBody>
      </p:sp>
      <p:pic>
        <p:nvPicPr>
          <p:cNvPr id="3" name="Picture 2" descr="rotor.png"/>
          <p:cNvPicPr>
            <a:picLocks noChangeAspect="1"/>
          </p:cNvPicPr>
          <p:nvPr/>
        </p:nvPicPr>
        <p:blipFill>
          <a:blip r:embed="rId3"/>
          <a:stretch>
            <a:fillRect/>
          </a:stretch>
        </p:blipFill>
        <p:spPr>
          <a:xfrm>
            <a:off x="228600" y="1447800"/>
            <a:ext cx="3429000" cy="1757363"/>
          </a:xfrm>
          <a:prstGeom prst="rect">
            <a:avLst/>
          </a:prstGeom>
        </p:spPr>
      </p:pic>
      <p:sp>
        <p:nvSpPr>
          <p:cNvPr id="4" name="TextBox 3"/>
          <p:cNvSpPr txBox="1"/>
          <p:nvPr/>
        </p:nvSpPr>
        <p:spPr>
          <a:xfrm>
            <a:off x="381000" y="3276600"/>
            <a:ext cx="3200400" cy="369332"/>
          </a:xfrm>
          <a:prstGeom prst="rect">
            <a:avLst/>
          </a:prstGeom>
          <a:noFill/>
        </p:spPr>
        <p:txBody>
          <a:bodyPr wrap="square" rtlCol="0">
            <a:spAutoFit/>
          </a:bodyPr>
          <a:lstStyle/>
          <a:p>
            <a:r>
              <a:rPr lang="en-US" dirty="0"/>
              <a:t>Rotor  with detecting camera</a:t>
            </a:r>
          </a:p>
        </p:txBody>
      </p:sp>
      <p:pic>
        <p:nvPicPr>
          <p:cNvPr id="5" name="Picture 4" descr="detection.png"/>
          <p:cNvPicPr>
            <a:picLocks noChangeAspect="1"/>
          </p:cNvPicPr>
          <p:nvPr/>
        </p:nvPicPr>
        <p:blipFill>
          <a:blip r:embed="rId4"/>
          <a:stretch>
            <a:fillRect/>
          </a:stretch>
        </p:blipFill>
        <p:spPr>
          <a:xfrm>
            <a:off x="4419750" y="1371599"/>
            <a:ext cx="4493037" cy="4730285"/>
          </a:xfrm>
          <a:prstGeom prst="rect">
            <a:avLst/>
          </a:prstGeom>
        </p:spPr>
      </p:pic>
      <p:sp>
        <p:nvSpPr>
          <p:cNvPr id="6" name="TextBox 5"/>
          <p:cNvSpPr txBox="1"/>
          <p:nvPr/>
        </p:nvSpPr>
        <p:spPr>
          <a:xfrm>
            <a:off x="5105400" y="6172200"/>
            <a:ext cx="4038600" cy="369332"/>
          </a:xfrm>
          <a:prstGeom prst="rect">
            <a:avLst/>
          </a:prstGeom>
          <a:noFill/>
        </p:spPr>
        <p:txBody>
          <a:bodyPr wrap="square" rtlCol="0">
            <a:spAutoFit/>
          </a:bodyPr>
          <a:lstStyle/>
          <a:p>
            <a:r>
              <a:rPr lang="en-US" dirty="0"/>
              <a:t>Block diagram of detection method</a:t>
            </a:r>
          </a:p>
        </p:txBody>
      </p:sp>
      <p:pic>
        <p:nvPicPr>
          <p:cNvPr id="7" name="Picture 6" descr="Screenshot_2019-10-22-21-28-23-865_com.google.android.apps.docs.png"/>
          <p:cNvPicPr>
            <a:picLocks noChangeAspect="1"/>
          </p:cNvPicPr>
          <p:nvPr/>
        </p:nvPicPr>
        <p:blipFill>
          <a:blip r:embed="rId5"/>
          <a:stretch>
            <a:fillRect/>
          </a:stretch>
        </p:blipFill>
        <p:spPr>
          <a:xfrm>
            <a:off x="228600" y="4191000"/>
            <a:ext cx="3581400" cy="1981200"/>
          </a:xfrm>
          <a:prstGeom prst="rect">
            <a:avLst/>
          </a:prstGeom>
        </p:spPr>
      </p:pic>
      <p:sp>
        <p:nvSpPr>
          <p:cNvPr id="11" name="TextBox 10"/>
          <p:cNvSpPr txBox="1"/>
          <p:nvPr/>
        </p:nvSpPr>
        <p:spPr>
          <a:xfrm>
            <a:off x="0" y="6324600"/>
            <a:ext cx="4038600" cy="369332"/>
          </a:xfrm>
          <a:prstGeom prst="rect">
            <a:avLst/>
          </a:prstGeom>
          <a:noFill/>
        </p:spPr>
        <p:txBody>
          <a:bodyPr wrap="square" rtlCol="0">
            <a:spAutoFit/>
          </a:bodyPr>
          <a:lstStyle/>
          <a:p>
            <a:r>
              <a:rPr lang="en-US" dirty="0"/>
              <a:t>By this way only birds will be detected</a:t>
            </a:r>
          </a:p>
        </p:txBody>
      </p:sp>
      <p:cxnSp>
        <p:nvCxnSpPr>
          <p:cNvPr id="13" name="Straight Connector 12"/>
          <p:cNvCxnSpPr/>
          <p:nvPr/>
        </p:nvCxnSpPr>
        <p:spPr>
          <a:xfrm rot="5400000">
            <a:off x="1294606" y="4038600"/>
            <a:ext cx="5639594"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3886200"/>
            <a:ext cx="41148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685800"/>
            <a:ext cx="5715000" cy="584775"/>
          </a:xfrm>
          <a:prstGeom prst="rect">
            <a:avLst/>
          </a:prstGeom>
          <a:noFill/>
        </p:spPr>
        <p:txBody>
          <a:bodyPr wrap="square" rtlCol="0">
            <a:spAutoFit/>
          </a:bodyPr>
          <a:lstStyle/>
          <a:p>
            <a:r>
              <a:rPr lang="en-US" sz="3200" u="sng" dirty="0">
                <a:latin typeface="Arial Rounded MT Bold" pitchFamily="34" charset="0"/>
              </a:rPr>
              <a:t>HARDWARE REQUIRED:</a:t>
            </a:r>
          </a:p>
        </p:txBody>
      </p:sp>
      <p:sp>
        <p:nvSpPr>
          <p:cNvPr id="6" name="TextBox 5"/>
          <p:cNvSpPr txBox="1"/>
          <p:nvPr/>
        </p:nvSpPr>
        <p:spPr>
          <a:xfrm>
            <a:off x="914400" y="1371600"/>
            <a:ext cx="4800600" cy="1938992"/>
          </a:xfrm>
          <a:prstGeom prst="rect">
            <a:avLst/>
          </a:prstGeom>
          <a:noFill/>
        </p:spPr>
        <p:txBody>
          <a:bodyPr wrap="square" rtlCol="0">
            <a:spAutoFit/>
          </a:bodyPr>
          <a:lstStyle/>
          <a:p>
            <a:pPr>
              <a:buFont typeface="Arial" pitchFamily="34" charset="0"/>
              <a:buChar char="•"/>
            </a:pPr>
            <a:r>
              <a:rPr lang="en-US" sz="2000" dirty="0">
                <a:latin typeface="Arial" pitchFamily="34" charset="0"/>
                <a:cs typeface="Arial" pitchFamily="34" charset="0"/>
              </a:rPr>
              <a:t>ARDUINO UNO</a:t>
            </a:r>
          </a:p>
          <a:p>
            <a:pPr>
              <a:buFont typeface="Arial" pitchFamily="34" charset="0"/>
              <a:buChar char="•"/>
            </a:pPr>
            <a:r>
              <a:rPr lang="en-US" sz="2000" dirty="0">
                <a:latin typeface="Arial" pitchFamily="34" charset="0"/>
                <a:cs typeface="Arial" pitchFamily="34" charset="0"/>
              </a:rPr>
              <a:t>SERVO MOTOR</a:t>
            </a:r>
          </a:p>
          <a:p>
            <a:pPr>
              <a:buFont typeface="Arial" pitchFamily="34" charset="0"/>
              <a:buChar char="•"/>
            </a:pPr>
            <a:r>
              <a:rPr lang="en-US" sz="2000" dirty="0">
                <a:latin typeface="Arial" pitchFamily="34" charset="0"/>
                <a:cs typeface="Arial" pitchFamily="34" charset="0"/>
              </a:rPr>
              <a:t>CAMERA</a:t>
            </a:r>
          </a:p>
          <a:p>
            <a:pPr>
              <a:buFont typeface="Arial" pitchFamily="34" charset="0"/>
              <a:buChar char="•"/>
            </a:pPr>
            <a:r>
              <a:rPr lang="en-US" sz="2000" dirty="0">
                <a:latin typeface="Arial" pitchFamily="34" charset="0"/>
                <a:cs typeface="Arial" pitchFamily="34" charset="0"/>
              </a:rPr>
              <a:t>COMPUTER SYSTEM</a:t>
            </a:r>
          </a:p>
          <a:p>
            <a:pPr>
              <a:buFont typeface="Arial" pitchFamily="34" charset="0"/>
              <a:buChar char="•"/>
            </a:pPr>
            <a:r>
              <a:rPr lang="en-US" sz="2000" dirty="0">
                <a:latin typeface="Arial" pitchFamily="34" charset="0"/>
                <a:cs typeface="Arial" pitchFamily="34" charset="0"/>
              </a:rPr>
              <a:t>LASER DIODES</a:t>
            </a:r>
          </a:p>
          <a:p>
            <a:pPr>
              <a:buFont typeface="Arial" pitchFamily="34" charset="0"/>
              <a:buChar char="•"/>
            </a:pPr>
            <a:r>
              <a:rPr lang="en-US" sz="2000" dirty="0">
                <a:latin typeface="Arial" pitchFamily="34" charset="0"/>
                <a:cs typeface="Arial" pitchFamily="34" charset="0"/>
              </a:rPr>
              <a:t>DC POWER SOURCE</a:t>
            </a:r>
          </a:p>
        </p:txBody>
      </p:sp>
      <p:sp>
        <p:nvSpPr>
          <p:cNvPr id="7" name="TextBox 6"/>
          <p:cNvSpPr txBox="1"/>
          <p:nvPr/>
        </p:nvSpPr>
        <p:spPr>
          <a:xfrm>
            <a:off x="228600" y="3962400"/>
            <a:ext cx="2895600" cy="584775"/>
          </a:xfrm>
          <a:prstGeom prst="rect">
            <a:avLst/>
          </a:prstGeom>
          <a:noFill/>
        </p:spPr>
        <p:txBody>
          <a:bodyPr wrap="square" rtlCol="0">
            <a:spAutoFit/>
          </a:bodyPr>
          <a:lstStyle/>
          <a:p>
            <a:r>
              <a:rPr lang="en-US" sz="3200" u="sng" dirty="0">
                <a:latin typeface="Arial Rounded MT Bold" pitchFamily="34" charset="0"/>
              </a:rPr>
              <a:t>SOFTWARE</a:t>
            </a:r>
            <a:r>
              <a:rPr lang="en-US" dirty="0"/>
              <a:t>:</a:t>
            </a:r>
          </a:p>
        </p:txBody>
      </p:sp>
      <p:sp>
        <p:nvSpPr>
          <p:cNvPr id="9" name="TextBox 8"/>
          <p:cNvSpPr txBox="1"/>
          <p:nvPr/>
        </p:nvSpPr>
        <p:spPr>
          <a:xfrm>
            <a:off x="914400" y="4724400"/>
            <a:ext cx="5638800" cy="1938992"/>
          </a:xfrm>
          <a:prstGeom prst="rect">
            <a:avLst/>
          </a:prstGeom>
          <a:noFill/>
        </p:spPr>
        <p:txBody>
          <a:bodyPr wrap="square" rtlCol="0">
            <a:spAutoFit/>
          </a:bodyPr>
          <a:lstStyle/>
          <a:p>
            <a:pPr>
              <a:buFont typeface="Arial" pitchFamily="34" charset="0"/>
              <a:buChar char="•"/>
            </a:pPr>
            <a:r>
              <a:rPr lang="en-US" sz="2000" dirty="0"/>
              <a:t>ARDUINO COMPILER</a:t>
            </a:r>
          </a:p>
          <a:p>
            <a:pPr>
              <a:buFont typeface="Arial" pitchFamily="34" charset="0"/>
              <a:buChar char="•"/>
            </a:pPr>
            <a:r>
              <a:rPr lang="en-US" sz="2000" dirty="0"/>
              <a:t>PYTHON INTERPRETER</a:t>
            </a:r>
          </a:p>
          <a:p>
            <a:pPr>
              <a:buFont typeface="Arial" pitchFamily="34" charset="0"/>
              <a:buChar char="•"/>
            </a:pPr>
            <a:r>
              <a:rPr lang="en-US" sz="2000" dirty="0"/>
              <a:t>OPENCV LIBRARY</a:t>
            </a:r>
          </a:p>
          <a:p>
            <a:pPr>
              <a:buFont typeface="Arial" pitchFamily="34" charset="0"/>
              <a:buChar char="•"/>
            </a:pPr>
            <a:r>
              <a:rPr lang="en-US" sz="2000" dirty="0"/>
              <a:t>NUMPY, PYSERAIL </a:t>
            </a:r>
          </a:p>
          <a:p>
            <a:pPr>
              <a:buFont typeface="Arial" pitchFamily="34" charset="0"/>
              <a:buChar char="•"/>
            </a:pPr>
            <a:r>
              <a:rPr lang="en-US" sz="2000" dirty="0"/>
              <a:t>CAFFE LIBRARY</a:t>
            </a:r>
          </a:p>
          <a:p>
            <a:pPr>
              <a:buFont typeface="Arial" pitchFamily="34" charset="0"/>
              <a:buChar char="•"/>
            </a:pPr>
            <a:r>
              <a:rPr lang="en-US" sz="2000" dirty="0"/>
              <a:t>CAFFEMODEL_73000_INTERATION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914400"/>
            <a:ext cx="4648200" cy="584775"/>
          </a:xfrm>
          <a:prstGeom prst="rect">
            <a:avLst/>
          </a:prstGeom>
          <a:noFill/>
        </p:spPr>
        <p:txBody>
          <a:bodyPr wrap="square" rtlCol="0">
            <a:spAutoFit/>
          </a:bodyPr>
          <a:lstStyle/>
          <a:p>
            <a:r>
              <a:rPr lang="en-US" sz="3200" u="sng" dirty="0">
                <a:latin typeface="Arial Rounded MT Bold" pitchFamily="34" charset="0"/>
              </a:rPr>
              <a:t>WORK DONE:</a:t>
            </a:r>
          </a:p>
        </p:txBody>
      </p:sp>
      <p:sp>
        <p:nvSpPr>
          <p:cNvPr id="5" name="TextBox 4"/>
          <p:cNvSpPr txBox="1"/>
          <p:nvPr/>
        </p:nvSpPr>
        <p:spPr>
          <a:xfrm>
            <a:off x="457200" y="1752600"/>
            <a:ext cx="8686800" cy="4154984"/>
          </a:xfrm>
          <a:prstGeom prst="rect">
            <a:avLst/>
          </a:prstGeom>
          <a:noFill/>
        </p:spPr>
        <p:txBody>
          <a:bodyPr wrap="square" rtlCol="0">
            <a:spAutoFit/>
          </a:bodyPr>
          <a:lstStyle/>
          <a:p>
            <a:pPr>
              <a:buFont typeface="Arial" pitchFamily="34" charset="0"/>
              <a:buChar char="•"/>
            </a:pPr>
            <a:r>
              <a:rPr lang="en-US" sz="2400" dirty="0">
                <a:latin typeface="Arial" pitchFamily="34" charset="0"/>
                <a:cs typeface="Arial" pitchFamily="34" charset="0"/>
              </a:rPr>
              <a:t>We have visited the location such as airport, farms,  wind mill station, seen few halls where actually seen the live striking of the birds and being killed at windmill.</a:t>
            </a:r>
          </a:p>
          <a:p>
            <a:pPr>
              <a:buFont typeface="Arial" pitchFamily="34" charset="0"/>
              <a:buChar char="•"/>
            </a:pPr>
            <a:endParaRPr lang="en-US" sz="2400" dirty="0">
              <a:latin typeface="Arial" pitchFamily="34" charset="0"/>
              <a:cs typeface="Arial" pitchFamily="34" charset="0"/>
            </a:endParaRPr>
          </a:p>
          <a:p>
            <a:pPr>
              <a:buFont typeface="Arial" pitchFamily="34" charset="0"/>
              <a:buChar char="•"/>
            </a:pPr>
            <a:r>
              <a:rPr lang="en-US" sz="2400" dirty="0">
                <a:latin typeface="Arial" pitchFamily="34" charset="0"/>
                <a:cs typeface="Arial" pitchFamily="34" charset="0"/>
              </a:rPr>
              <a:t>Worked on simulating software tool python and try to detect exact location of bird and path to look for another simulating software </a:t>
            </a:r>
            <a:r>
              <a:rPr lang="en-US" sz="2400" dirty="0" err="1">
                <a:latin typeface="Arial" pitchFamily="34" charset="0"/>
                <a:cs typeface="Arial" pitchFamily="34" charset="0"/>
              </a:rPr>
              <a:t>arduino</a:t>
            </a:r>
            <a:r>
              <a:rPr lang="en-US" sz="2400" dirty="0">
                <a:latin typeface="Arial" pitchFamily="34" charset="0"/>
                <a:cs typeface="Arial" pitchFamily="34" charset="0"/>
              </a:rPr>
              <a:t> supporting our requirements and emit laser at the bird location.</a:t>
            </a:r>
          </a:p>
          <a:p>
            <a:pPr>
              <a:buFont typeface="Arial" pitchFamily="34" charset="0"/>
              <a:buChar char="•"/>
            </a:pPr>
            <a:endParaRPr lang="en-US" sz="2400" dirty="0">
              <a:latin typeface="Arial" pitchFamily="34" charset="0"/>
              <a:cs typeface="Arial" pitchFamily="34" charset="0"/>
            </a:endParaRPr>
          </a:p>
          <a:p>
            <a:pPr>
              <a:buFont typeface="Arial" pitchFamily="34" charset="0"/>
              <a:buChar char="•"/>
            </a:pPr>
            <a:r>
              <a:rPr lang="en-US" sz="2400" dirty="0">
                <a:latin typeface="Arial" pitchFamily="34" charset="0"/>
                <a:cs typeface="Arial" pitchFamily="34" charset="0"/>
              </a:rPr>
              <a:t>We design the system(how efficient it can be according to its dimensions).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238500" y="2247900"/>
            <a:ext cx="1752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atin typeface="Baskerville Old Face" pitchFamily="18" charset="0"/>
              </a:rPr>
              <a:t>Processing</a:t>
            </a:r>
          </a:p>
          <a:p>
            <a:pPr algn="ctr"/>
            <a:r>
              <a:rPr lang="en-US" sz="2400" dirty="0">
                <a:latin typeface="Baskerville Old Face" pitchFamily="18" charset="0"/>
              </a:rPr>
              <a:t> Image</a:t>
            </a:r>
          </a:p>
        </p:txBody>
      </p:sp>
      <p:pic>
        <p:nvPicPr>
          <p:cNvPr id="3" name="Picture 2" descr="Screenshot_20200401-191920_YouTube.jpg"/>
          <p:cNvPicPr>
            <a:picLocks noChangeAspect="1"/>
          </p:cNvPicPr>
          <p:nvPr/>
        </p:nvPicPr>
        <p:blipFill>
          <a:blip r:embed="rId2" cstate="print"/>
          <a:stretch>
            <a:fillRect/>
          </a:stretch>
        </p:blipFill>
        <p:spPr>
          <a:xfrm>
            <a:off x="952500" y="342900"/>
            <a:ext cx="1828800" cy="1441239"/>
          </a:xfrm>
          <a:prstGeom prst="rect">
            <a:avLst/>
          </a:prstGeom>
        </p:spPr>
      </p:pic>
      <p:pic>
        <p:nvPicPr>
          <p:cNvPr id="4" name="Picture 3" descr="Screenshot_20200401-191920_YouTube.jpg"/>
          <p:cNvPicPr>
            <a:picLocks noChangeAspect="1"/>
          </p:cNvPicPr>
          <p:nvPr/>
        </p:nvPicPr>
        <p:blipFill>
          <a:blip r:embed="rId3" cstate="print"/>
          <a:stretch>
            <a:fillRect/>
          </a:stretch>
        </p:blipFill>
        <p:spPr>
          <a:xfrm>
            <a:off x="3467100" y="190500"/>
            <a:ext cx="1528763" cy="1666875"/>
          </a:xfrm>
          <a:prstGeom prst="rect">
            <a:avLst/>
          </a:prstGeom>
        </p:spPr>
      </p:pic>
      <p:pic>
        <p:nvPicPr>
          <p:cNvPr id="5" name="Picture 4" descr="WhatsApp Image 2020-04-02 at 3.32.09 PM.jpeg"/>
          <p:cNvPicPr>
            <a:picLocks noChangeAspect="1"/>
          </p:cNvPicPr>
          <p:nvPr/>
        </p:nvPicPr>
        <p:blipFill>
          <a:blip r:embed="rId4" cstate="print"/>
          <a:stretch>
            <a:fillRect/>
          </a:stretch>
        </p:blipFill>
        <p:spPr>
          <a:xfrm>
            <a:off x="647700" y="2476500"/>
            <a:ext cx="1523285" cy="1016159"/>
          </a:xfrm>
          <a:prstGeom prst="rect">
            <a:avLst/>
          </a:prstGeom>
        </p:spPr>
      </p:pic>
      <p:pic>
        <p:nvPicPr>
          <p:cNvPr id="6" name="Picture 5" descr="WhatsApp Image 2020-04-02 at 3.33.10 PM.jpeg"/>
          <p:cNvPicPr>
            <a:picLocks noChangeAspect="1"/>
          </p:cNvPicPr>
          <p:nvPr/>
        </p:nvPicPr>
        <p:blipFill>
          <a:blip r:embed="rId5" cstate="print"/>
          <a:stretch>
            <a:fillRect/>
          </a:stretch>
        </p:blipFill>
        <p:spPr>
          <a:xfrm>
            <a:off x="571500" y="4457700"/>
            <a:ext cx="1828800" cy="1219200"/>
          </a:xfrm>
          <a:prstGeom prst="rect">
            <a:avLst/>
          </a:prstGeom>
        </p:spPr>
      </p:pic>
      <p:pic>
        <p:nvPicPr>
          <p:cNvPr id="7" name="Picture 6" descr="WhatsApp Image 2020-04-01 at 3.00.52 PM.jpeg"/>
          <p:cNvPicPr>
            <a:picLocks noChangeAspect="1"/>
          </p:cNvPicPr>
          <p:nvPr/>
        </p:nvPicPr>
        <p:blipFill>
          <a:blip r:embed="rId6"/>
          <a:stretch>
            <a:fillRect/>
          </a:stretch>
        </p:blipFill>
        <p:spPr>
          <a:xfrm>
            <a:off x="3314700" y="3543300"/>
            <a:ext cx="1600200" cy="3124200"/>
          </a:xfrm>
          <a:prstGeom prst="rect">
            <a:avLst/>
          </a:prstGeom>
        </p:spPr>
      </p:pic>
      <p:pic>
        <p:nvPicPr>
          <p:cNvPr id="8" name="Picture 7" descr="WhatsApp Image 2020-04-01 at 2.47.33 PM.jpeg"/>
          <p:cNvPicPr>
            <a:picLocks noChangeAspect="1"/>
          </p:cNvPicPr>
          <p:nvPr/>
        </p:nvPicPr>
        <p:blipFill>
          <a:blip r:embed="rId7" cstate="print"/>
          <a:stretch>
            <a:fillRect/>
          </a:stretch>
        </p:blipFill>
        <p:spPr>
          <a:xfrm>
            <a:off x="6286500" y="3009900"/>
            <a:ext cx="1600200" cy="1265803"/>
          </a:xfrm>
          <a:prstGeom prst="rect">
            <a:avLst/>
          </a:prstGeom>
        </p:spPr>
      </p:pic>
      <p:sp>
        <p:nvSpPr>
          <p:cNvPr id="9" name="Down Arrow 8"/>
          <p:cNvSpPr/>
          <p:nvPr/>
        </p:nvSpPr>
        <p:spPr>
          <a:xfrm>
            <a:off x="4000500" y="1866900"/>
            <a:ext cx="3048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Down Arrow 9"/>
          <p:cNvSpPr/>
          <p:nvPr/>
        </p:nvSpPr>
        <p:spPr>
          <a:xfrm rot="18513049">
            <a:off x="2665707" y="1576489"/>
            <a:ext cx="351521" cy="6532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Down Arrow 10"/>
          <p:cNvSpPr/>
          <p:nvPr/>
        </p:nvSpPr>
        <p:spPr>
          <a:xfrm rot="2834022">
            <a:off x="5122447" y="1508267"/>
            <a:ext cx="381000" cy="7320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ight Arrow 11"/>
          <p:cNvSpPr/>
          <p:nvPr/>
        </p:nvSpPr>
        <p:spPr>
          <a:xfrm rot="10800000">
            <a:off x="2171700" y="27051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Down Arrow 12"/>
          <p:cNvSpPr/>
          <p:nvPr/>
        </p:nvSpPr>
        <p:spPr>
          <a:xfrm>
            <a:off x="1257300" y="3543300"/>
            <a:ext cx="3048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ight Arrow 13"/>
          <p:cNvSpPr/>
          <p:nvPr/>
        </p:nvSpPr>
        <p:spPr>
          <a:xfrm>
            <a:off x="2400300" y="4991100"/>
            <a:ext cx="762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ight Arrow 14"/>
          <p:cNvSpPr/>
          <p:nvPr/>
        </p:nvSpPr>
        <p:spPr>
          <a:xfrm rot="19719946">
            <a:off x="5049828" y="4180040"/>
            <a:ext cx="1355332" cy="31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Picture 15" descr="IMG_20190805_164701.jpg"/>
          <p:cNvPicPr>
            <a:picLocks noChangeAspect="1"/>
          </p:cNvPicPr>
          <p:nvPr/>
        </p:nvPicPr>
        <p:blipFill>
          <a:blip r:embed="rId8" cstate="print"/>
          <a:stretch>
            <a:fillRect/>
          </a:stretch>
        </p:blipFill>
        <p:spPr>
          <a:xfrm>
            <a:off x="5829300" y="4914900"/>
            <a:ext cx="2743200" cy="1752601"/>
          </a:xfrm>
          <a:prstGeom prst="rect">
            <a:avLst/>
          </a:prstGeom>
        </p:spPr>
      </p:pic>
      <p:sp>
        <p:nvSpPr>
          <p:cNvPr id="17" name="Right Arrow 16"/>
          <p:cNvSpPr/>
          <p:nvPr/>
        </p:nvSpPr>
        <p:spPr>
          <a:xfrm rot="5400000">
            <a:off x="6553200" y="4953000"/>
            <a:ext cx="914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8" name="Picture 17" descr="Screenshot_20200401-191920_YouTube (1).jpg"/>
          <p:cNvPicPr>
            <a:picLocks noChangeAspect="1"/>
          </p:cNvPicPr>
          <p:nvPr/>
        </p:nvPicPr>
        <p:blipFill>
          <a:blip r:embed="rId9" cstate="print"/>
          <a:stretch>
            <a:fillRect/>
          </a:stretch>
        </p:blipFill>
        <p:spPr>
          <a:xfrm>
            <a:off x="5562600" y="228600"/>
            <a:ext cx="2033587" cy="1812981"/>
          </a:xfrm>
          <a:prstGeom prst="rect">
            <a:avLst/>
          </a:prstGeom>
        </p:spPr>
      </p:pic>
      <p:sp>
        <p:nvSpPr>
          <p:cNvPr id="21" name="Left-Right Arrow 20"/>
          <p:cNvSpPr/>
          <p:nvPr/>
        </p:nvSpPr>
        <p:spPr>
          <a:xfrm>
            <a:off x="4800600" y="685800"/>
            <a:ext cx="914400"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Right Arrow 21"/>
          <p:cNvSpPr/>
          <p:nvPr/>
        </p:nvSpPr>
        <p:spPr>
          <a:xfrm>
            <a:off x="2743200" y="762000"/>
            <a:ext cx="990600" cy="381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5).png"/>
          <p:cNvPicPr>
            <a:picLocks noChangeAspect="1"/>
          </p:cNvPicPr>
          <p:nvPr/>
        </p:nvPicPr>
        <p:blipFill>
          <a:blip r:embed="rId2"/>
          <a:stretch>
            <a:fillRect/>
          </a:stretch>
        </p:blipFill>
        <p:spPr>
          <a:xfrm>
            <a:off x="0" y="1066800"/>
            <a:ext cx="9144000" cy="514099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480</TotalTime>
  <Words>955</Words>
  <Application>Microsoft Office PowerPoint</Application>
  <PresentationFormat>On-screen Show (4:3)</PresentationFormat>
  <Paragraphs>102</Paragraphs>
  <Slides>21</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 Unicode MS</vt:lpstr>
      <vt:lpstr>Algerian</vt:lpstr>
      <vt:lpstr>Arial</vt:lpstr>
      <vt:lpstr>Arial Rounded MT Bold</vt:lpstr>
      <vt:lpstr>Baskerville Old Face</vt:lpstr>
      <vt:lpstr>Calibri</vt:lpstr>
      <vt:lpstr>Constantia</vt:lpstr>
      <vt:lpstr>Wingdings 2</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c:creator>
  <cp:lastModifiedBy>Kachhadiya, Jemin</cp:lastModifiedBy>
  <cp:revision>56</cp:revision>
  <dcterms:created xsi:type="dcterms:W3CDTF">2019-08-04T17:52:25Z</dcterms:created>
  <dcterms:modified xsi:type="dcterms:W3CDTF">2022-10-19T13:52:21Z</dcterms:modified>
</cp:coreProperties>
</file>